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9141"/>
    <a:srgbClr val="706E65"/>
    <a:srgbClr val="3888FF"/>
    <a:srgbClr val="A3D062"/>
    <a:srgbClr val="043776"/>
    <a:srgbClr val="00B0F0"/>
    <a:srgbClr val="033676"/>
    <a:srgbClr val="2F499D"/>
    <a:srgbClr val="E6E6E6"/>
    <a:srgbClr val="035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100" d="100"/>
          <a:sy n="100" d="100"/>
        </p:scale>
        <p:origin x="147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F478BF-CE85-4443-B75A-6912D2DBC801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8BBE8CD-D301-4F27-903B-A62F09043CBA}">
      <dgm:prSet phldrT="[Text]"/>
      <dgm:spPr>
        <a:ln w="22225">
          <a:solidFill>
            <a:srgbClr val="3888FF"/>
          </a:solidFill>
        </a:ln>
      </dgm:spPr>
      <dgm:t>
        <a:bodyPr/>
        <a:lstStyle/>
        <a:p>
          <a:r>
            <a:rPr lang="en-US" b="1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Peer Analysis</a:t>
          </a:r>
          <a:endParaRPr lang="en-US" b="1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A8515E-E7AB-4075-A68A-78913564B6C2}" type="parTrans" cxnId="{25CD1BD1-2B62-4DD8-A6EA-10CC0A3BA205}">
      <dgm:prSet/>
      <dgm:spPr/>
      <dgm:t>
        <a:bodyPr/>
        <a:lstStyle/>
        <a:p>
          <a:endParaRPr lang="en-US"/>
        </a:p>
      </dgm:t>
    </dgm:pt>
    <dgm:pt modelId="{B4BD95DD-3EA4-4F3A-A2E3-7DEC915B41E9}" type="sibTrans" cxnId="{25CD1BD1-2B62-4DD8-A6EA-10CC0A3BA205}">
      <dgm:prSet/>
      <dgm:spPr>
        <a:ln>
          <a:solidFill>
            <a:srgbClr val="706E65"/>
          </a:solidFill>
        </a:ln>
      </dgm:spPr>
      <dgm:t>
        <a:bodyPr/>
        <a:lstStyle/>
        <a:p>
          <a:endParaRPr lang="en-US"/>
        </a:p>
      </dgm:t>
    </dgm:pt>
    <dgm:pt modelId="{3C307314-6A19-4074-872C-8B16EDF92DA0}">
      <dgm:prSet phldrT="[Text]"/>
      <dgm:spPr>
        <a:ln w="22225">
          <a:solidFill>
            <a:srgbClr val="3888FF"/>
          </a:solidFill>
        </a:ln>
      </dgm:spPr>
      <dgm:t>
        <a:bodyPr/>
        <a:lstStyle/>
        <a:p>
          <a:r>
            <a:rPr lang="en-US" b="1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Recommendations</a:t>
          </a:r>
          <a:endParaRPr lang="en-US" b="1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947B80-870A-4D5E-A84B-E90A48B38ACD}" type="parTrans" cxnId="{3F46F6FE-B490-49C1-B945-4229B1315315}">
      <dgm:prSet/>
      <dgm:spPr/>
      <dgm:t>
        <a:bodyPr/>
        <a:lstStyle/>
        <a:p>
          <a:endParaRPr lang="en-US"/>
        </a:p>
      </dgm:t>
    </dgm:pt>
    <dgm:pt modelId="{576CDB32-D445-4892-9BFF-80535FE12D24}" type="sibTrans" cxnId="{3F46F6FE-B490-49C1-B945-4229B1315315}">
      <dgm:prSet/>
      <dgm:spPr>
        <a:ln>
          <a:solidFill>
            <a:srgbClr val="706E65"/>
          </a:solidFill>
        </a:ln>
      </dgm:spPr>
      <dgm:t>
        <a:bodyPr/>
        <a:lstStyle/>
        <a:p>
          <a:endParaRPr lang="en-US"/>
        </a:p>
      </dgm:t>
    </dgm:pt>
    <dgm:pt modelId="{E5D63BA3-6457-4A2A-8E49-8132D7D81B21}">
      <dgm:prSet phldrT="[Text]"/>
      <dgm:spPr>
        <a:ln w="22225">
          <a:solidFill>
            <a:srgbClr val="3888FF"/>
          </a:solidFill>
        </a:ln>
      </dgm:spPr>
      <dgm:t>
        <a:bodyPr/>
        <a:lstStyle/>
        <a:p>
          <a:r>
            <a:rPr lang="en-US" b="1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Leadership Review</a:t>
          </a:r>
          <a:endParaRPr lang="en-US" b="1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B2181B-4CE2-435C-B63F-B75311CF6FA5}" type="parTrans" cxnId="{7314E834-40BE-4D9E-9320-CB9DE845509B}">
      <dgm:prSet/>
      <dgm:spPr/>
      <dgm:t>
        <a:bodyPr/>
        <a:lstStyle/>
        <a:p>
          <a:endParaRPr lang="en-US"/>
        </a:p>
      </dgm:t>
    </dgm:pt>
    <dgm:pt modelId="{C6D8631A-CFF2-442F-89C4-AA049621F1D6}" type="sibTrans" cxnId="{7314E834-40BE-4D9E-9320-CB9DE845509B}">
      <dgm:prSet/>
      <dgm:spPr>
        <a:ln>
          <a:solidFill>
            <a:srgbClr val="706E65"/>
          </a:solidFill>
        </a:ln>
      </dgm:spPr>
      <dgm:t>
        <a:bodyPr/>
        <a:lstStyle/>
        <a:p>
          <a:endParaRPr lang="en-US"/>
        </a:p>
      </dgm:t>
    </dgm:pt>
    <dgm:pt modelId="{E290B1FE-B1B5-49E8-8C3E-D878C5DBE85E}">
      <dgm:prSet phldrT="[Text]"/>
      <dgm:spPr>
        <a:ln w="22225">
          <a:solidFill>
            <a:srgbClr val="3888FF"/>
          </a:solidFill>
        </a:ln>
      </dgm:spPr>
      <dgm:t>
        <a:bodyPr/>
        <a:lstStyle/>
        <a:p>
          <a:r>
            <a:rPr lang="en-US" b="1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Logic Adjustments</a:t>
          </a:r>
          <a:endParaRPr lang="en-US" b="1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66F3A1-F504-4301-BDA8-71658780B206}" type="parTrans" cxnId="{C12DC514-A347-42F9-9FCD-89E22A651D54}">
      <dgm:prSet/>
      <dgm:spPr/>
      <dgm:t>
        <a:bodyPr/>
        <a:lstStyle/>
        <a:p>
          <a:endParaRPr lang="en-US"/>
        </a:p>
      </dgm:t>
    </dgm:pt>
    <dgm:pt modelId="{7D2527DA-F9DD-43F8-A614-D31B8FC0EFE9}" type="sibTrans" cxnId="{C12DC514-A347-42F9-9FCD-89E22A651D54}">
      <dgm:prSet/>
      <dgm:spPr>
        <a:ln>
          <a:solidFill>
            <a:srgbClr val="706E65"/>
          </a:solidFill>
        </a:ln>
      </dgm:spPr>
      <dgm:t>
        <a:bodyPr/>
        <a:lstStyle/>
        <a:p>
          <a:endParaRPr lang="en-US"/>
        </a:p>
      </dgm:t>
    </dgm:pt>
    <dgm:pt modelId="{B3B7DDE2-78ED-4F69-AEA0-8C082A227611}">
      <dgm:prSet phldrT="[Text]"/>
      <dgm:spPr>
        <a:ln w="22225">
          <a:solidFill>
            <a:srgbClr val="3888FF"/>
          </a:solidFill>
        </a:ln>
      </dgm:spPr>
      <dgm:t>
        <a:bodyPr/>
        <a:lstStyle/>
        <a:p>
          <a:r>
            <a:rPr lang="en-US" b="1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Business Data Steward </a:t>
          </a:r>
          <a:r>
            <a:rPr lang="en-US" b="1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Review</a:t>
          </a:r>
          <a:endParaRPr lang="en-US" b="1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7F1297-9C27-471C-984E-1D9AE5B56E3D}" type="parTrans" cxnId="{6258C0AE-4406-431A-951C-4810AC62418F}">
      <dgm:prSet/>
      <dgm:spPr/>
      <dgm:t>
        <a:bodyPr/>
        <a:lstStyle/>
        <a:p>
          <a:endParaRPr lang="en-US"/>
        </a:p>
      </dgm:t>
    </dgm:pt>
    <dgm:pt modelId="{1FBD4A97-A9E0-488E-8438-848B3A1D924C}" type="sibTrans" cxnId="{6258C0AE-4406-431A-951C-4810AC62418F}">
      <dgm:prSet/>
      <dgm:spPr>
        <a:ln>
          <a:solidFill>
            <a:srgbClr val="706E65"/>
          </a:solidFill>
        </a:ln>
      </dgm:spPr>
      <dgm:t>
        <a:bodyPr/>
        <a:lstStyle/>
        <a:p>
          <a:endParaRPr lang="en-US"/>
        </a:p>
      </dgm:t>
    </dgm:pt>
    <dgm:pt modelId="{988077F8-BA83-4C49-94A5-3941658735E7}">
      <dgm:prSet/>
      <dgm:spPr>
        <a:ln w="22225">
          <a:solidFill>
            <a:srgbClr val="3888FF"/>
          </a:solidFill>
        </a:ln>
      </dgm:spPr>
      <dgm:t>
        <a:bodyPr/>
        <a:lstStyle/>
        <a:p>
          <a:r>
            <a:rPr lang="en-US" b="1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</a:t>
          </a:r>
          <a:endParaRPr lang="en-US" b="1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8F5279-16B6-438F-8066-350DB7C8F4A4}" type="parTrans" cxnId="{D0B878DF-0D98-4FD4-BCC2-36971BBEE0A1}">
      <dgm:prSet/>
      <dgm:spPr/>
      <dgm:t>
        <a:bodyPr/>
        <a:lstStyle/>
        <a:p>
          <a:endParaRPr lang="en-US"/>
        </a:p>
      </dgm:t>
    </dgm:pt>
    <dgm:pt modelId="{68F22D37-E3CD-4681-875D-9DD6E802E74A}" type="sibTrans" cxnId="{D0B878DF-0D98-4FD4-BCC2-36971BBEE0A1}">
      <dgm:prSet/>
      <dgm:spPr>
        <a:ln>
          <a:solidFill>
            <a:srgbClr val="706E65"/>
          </a:solidFill>
        </a:ln>
      </dgm:spPr>
      <dgm:t>
        <a:bodyPr/>
        <a:lstStyle/>
        <a:p>
          <a:endParaRPr lang="en-US"/>
        </a:p>
      </dgm:t>
    </dgm:pt>
    <dgm:pt modelId="{26E49292-12FF-4711-AFE4-92E234C403D7}" type="pres">
      <dgm:prSet presAssocID="{C6F478BF-CE85-4443-B75A-6912D2DBC8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BC3541-A719-49F9-9720-7D5E47B683B0}" type="pres">
      <dgm:prSet presAssocID="{58BBE8CD-D301-4F27-903B-A62F09043CB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8D5D0-E877-445A-A215-593FC95447FF}" type="pres">
      <dgm:prSet presAssocID="{58BBE8CD-D301-4F27-903B-A62F09043CBA}" presName="spNode" presStyleCnt="0"/>
      <dgm:spPr/>
    </dgm:pt>
    <dgm:pt modelId="{73411B11-6D98-4CCB-8F0A-D260B1DD9AD0}" type="pres">
      <dgm:prSet presAssocID="{B4BD95DD-3EA4-4F3A-A2E3-7DEC915B41E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90BCF5E4-6D2C-45E9-A319-C12F5539091F}" type="pres">
      <dgm:prSet presAssocID="{3C307314-6A19-4074-872C-8B16EDF92DA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4BF9E-2453-4EB8-8710-F9C82ADD4957}" type="pres">
      <dgm:prSet presAssocID="{3C307314-6A19-4074-872C-8B16EDF92DA0}" presName="spNode" presStyleCnt="0"/>
      <dgm:spPr/>
    </dgm:pt>
    <dgm:pt modelId="{9CCC71A7-1BA3-4552-9E2C-B79439206510}" type="pres">
      <dgm:prSet presAssocID="{576CDB32-D445-4892-9BFF-80535FE12D24}" presName="sibTrans" presStyleLbl="sibTrans1D1" presStyleIdx="1" presStyleCnt="6"/>
      <dgm:spPr/>
      <dgm:t>
        <a:bodyPr/>
        <a:lstStyle/>
        <a:p>
          <a:endParaRPr lang="en-US"/>
        </a:p>
      </dgm:t>
    </dgm:pt>
    <dgm:pt modelId="{F95AD219-9F53-46A1-A11D-8C72EB8184E0}" type="pres">
      <dgm:prSet presAssocID="{E5D63BA3-6457-4A2A-8E49-8132D7D81B2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D8098-5239-453B-82E2-0C55ED153D4D}" type="pres">
      <dgm:prSet presAssocID="{E5D63BA3-6457-4A2A-8E49-8132D7D81B21}" presName="spNode" presStyleCnt="0"/>
      <dgm:spPr/>
    </dgm:pt>
    <dgm:pt modelId="{FEA924BA-69BF-4CD0-A6CA-C39314687985}" type="pres">
      <dgm:prSet presAssocID="{C6D8631A-CFF2-442F-89C4-AA049621F1D6}" presName="sibTrans" presStyleLbl="sibTrans1D1" presStyleIdx="2" presStyleCnt="6"/>
      <dgm:spPr/>
      <dgm:t>
        <a:bodyPr/>
        <a:lstStyle/>
        <a:p>
          <a:endParaRPr lang="en-US"/>
        </a:p>
      </dgm:t>
    </dgm:pt>
    <dgm:pt modelId="{91EDD764-BF3D-41AD-A47E-460961A3B481}" type="pres">
      <dgm:prSet presAssocID="{E290B1FE-B1B5-49E8-8C3E-D878C5DBE8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827D5-C13E-4C21-9E1D-625F5727F6F9}" type="pres">
      <dgm:prSet presAssocID="{E290B1FE-B1B5-49E8-8C3E-D878C5DBE85E}" presName="spNode" presStyleCnt="0"/>
      <dgm:spPr/>
    </dgm:pt>
    <dgm:pt modelId="{02DF0AA5-8F21-4723-8E18-57A9DF16CDB0}" type="pres">
      <dgm:prSet presAssocID="{7D2527DA-F9DD-43F8-A614-D31B8FC0EFE9}" presName="sibTrans" presStyleLbl="sibTrans1D1" presStyleIdx="3" presStyleCnt="6"/>
      <dgm:spPr/>
      <dgm:t>
        <a:bodyPr/>
        <a:lstStyle/>
        <a:p>
          <a:endParaRPr lang="en-US"/>
        </a:p>
      </dgm:t>
    </dgm:pt>
    <dgm:pt modelId="{E7AAD668-1E7A-4FA2-BD0C-8A438FEB9327}" type="pres">
      <dgm:prSet presAssocID="{B3B7DDE2-78ED-4F69-AEA0-8C082A22761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677D3-6BC0-4DDA-A44B-DEC519F312CC}" type="pres">
      <dgm:prSet presAssocID="{B3B7DDE2-78ED-4F69-AEA0-8C082A227611}" presName="spNode" presStyleCnt="0"/>
      <dgm:spPr/>
    </dgm:pt>
    <dgm:pt modelId="{CF122FD8-54F9-4C88-88EF-2968C9B268B4}" type="pres">
      <dgm:prSet presAssocID="{1FBD4A97-A9E0-488E-8438-848B3A1D924C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45E75E1-983F-4065-8D0D-56C6EC40751C}" type="pres">
      <dgm:prSet presAssocID="{988077F8-BA83-4C49-94A5-3941658735E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9FA83-A53D-4839-9405-1251FA595016}" type="pres">
      <dgm:prSet presAssocID="{988077F8-BA83-4C49-94A5-3941658735E7}" presName="spNode" presStyleCnt="0"/>
      <dgm:spPr/>
    </dgm:pt>
    <dgm:pt modelId="{CF75D58A-913B-4589-B52E-5EA7CDDDFC20}" type="pres">
      <dgm:prSet presAssocID="{68F22D37-E3CD-4681-875D-9DD6E802E74A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C12DC514-A347-42F9-9FCD-89E22A651D54}" srcId="{C6F478BF-CE85-4443-B75A-6912D2DBC801}" destId="{E290B1FE-B1B5-49E8-8C3E-D878C5DBE85E}" srcOrd="3" destOrd="0" parTransId="{8666F3A1-F504-4301-BDA8-71658780B206}" sibTransId="{7D2527DA-F9DD-43F8-A614-D31B8FC0EFE9}"/>
    <dgm:cxn modelId="{D0B878DF-0D98-4FD4-BCC2-36971BBEE0A1}" srcId="{C6F478BF-CE85-4443-B75A-6912D2DBC801}" destId="{988077F8-BA83-4C49-94A5-3941658735E7}" srcOrd="5" destOrd="0" parTransId="{8C8F5279-16B6-438F-8066-350DB7C8F4A4}" sibTransId="{68F22D37-E3CD-4681-875D-9DD6E802E74A}"/>
    <dgm:cxn modelId="{B71F30D3-5F64-4B69-B6AC-A31E2D83FA28}" type="presOf" srcId="{C6D8631A-CFF2-442F-89C4-AA049621F1D6}" destId="{FEA924BA-69BF-4CD0-A6CA-C39314687985}" srcOrd="0" destOrd="0" presId="urn:microsoft.com/office/officeart/2005/8/layout/cycle5"/>
    <dgm:cxn modelId="{D2771ECB-88E3-4222-9271-236AB398FC47}" type="presOf" srcId="{7D2527DA-F9DD-43F8-A614-D31B8FC0EFE9}" destId="{02DF0AA5-8F21-4723-8E18-57A9DF16CDB0}" srcOrd="0" destOrd="0" presId="urn:microsoft.com/office/officeart/2005/8/layout/cycle5"/>
    <dgm:cxn modelId="{D14CCBA8-5F1A-4C53-9E92-4ED3FCB82DE9}" type="presOf" srcId="{3C307314-6A19-4074-872C-8B16EDF92DA0}" destId="{90BCF5E4-6D2C-45E9-A319-C12F5539091F}" srcOrd="0" destOrd="0" presId="urn:microsoft.com/office/officeart/2005/8/layout/cycle5"/>
    <dgm:cxn modelId="{6258C0AE-4406-431A-951C-4810AC62418F}" srcId="{C6F478BF-CE85-4443-B75A-6912D2DBC801}" destId="{B3B7DDE2-78ED-4F69-AEA0-8C082A227611}" srcOrd="4" destOrd="0" parTransId="{0E7F1297-9C27-471C-984E-1D9AE5B56E3D}" sibTransId="{1FBD4A97-A9E0-488E-8438-848B3A1D924C}"/>
    <dgm:cxn modelId="{7A2F7261-81BB-4C72-AF81-D2E972EDFFF7}" type="presOf" srcId="{1FBD4A97-A9E0-488E-8438-848B3A1D924C}" destId="{CF122FD8-54F9-4C88-88EF-2968C9B268B4}" srcOrd="0" destOrd="0" presId="urn:microsoft.com/office/officeart/2005/8/layout/cycle5"/>
    <dgm:cxn modelId="{A59E49FB-CC8F-4FF8-A46A-36DCD42C827F}" type="presOf" srcId="{58BBE8CD-D301-4F27-903B-A62F09043CBA}" destId="{BDBC3541-A719-49F9-9720-7D5E47B683B0}" srcOrd="0" destOrd="0" presId="urn:microsoft.com/office/officeart/2005/8/layout/cycle5"/>
    <dgm:cxn modelId="{929036BE-4167-477E-9747-D3C4991AD524}" type="presOf" srcId="{988077F8-BA83-4C49-94A5-3941658735E7}" destId="{245E75E1-983F-4065-8D0D-56C6EC40751C}" srcOrd="0" destOrd="0" presId="urn:microsoft.com/office/officeart/2005/8/layout/cycle5"/>
    <dgm:cxn modelId="{7314E834-40BE-4D9E-9320-CB9DE845509B}" srcId="{C6F478BF-CE85-4443-B75A-6912D2DBC801}" destId="{E5D63BA3-6457-4A2A-8E49-8132D7D81B21}" srcOrd="2" destOrd="0" parTransId="{67B2181B-4CE2-435C-B63F-B75311CF6FA5}" sibTransId="{C6D8631A-CFF2-442F-89C4-AA049621F1D6}"/>
    <dgm:cxn modelId="{3F46F6FE-B490-49C1-B945-4229B1315315}" srcId="{C6F478BF-CE85-4443-B75A-6912D2DBC801}" destId="{3C307314-6A19-4074-872C-8B16EDF92DA0}" srcOrd="1" destOrd="0" parTransId="{0A947B80-870A-4D5E-A84B-E90A48B38ACD}" sibTransId="{576CDB32-D445-4892-9BFF-80535FE12D24}"/>
    <dgm:cxn modelId="{745EF3F6-88AE-4E1D-BF7C-71D256D1693F}" type="presOf" srcId="{68F22D37-E3CD-4681-875D-9DD6E802E74A}" destId="{CF75D58A-913B-4589-B52E-5EA7CDDDFC20}" srcOrd="0" destOrd="0" presId="urn:microsoft.com/office/officeart/2005/8/layout/cycle5"/>
    <dgm:cxn modelId="{72ECC4AB-CFFA-4AA9-9BF3-A7C1707872D1}" type="presOf" srcId="{C6F478BF-CE85-4443-B75A-6912D2DBC801}" destId="{26E49292-12FF-4711-AFE4-92E234C403D7}" srcOrd="0" destOrd="0" presId="urn:microsoft.com/office/officeart/2005/8/layout/cycle5"/>
    <dgm:cxn modelId="{25CD1BD1-2B62-4DD8-A6EA-10CC0A3BA205}" srcId="{C6F478BF-CE85-4443-B75A-6912D2DBC801}" destId="{58BBE8CD-D301-4F27-903B-A62F09043CBA}" srcOrd="0" destOrd="0" parTransId="{16A8515E-E7AB-4075-A68A-78913564B6C2}" sibTransId="{B4BD95DD-3EA4-4F3A-A2E3-7DEC915B41E9}"/>
    <dgm:cxn modelId="{17B0CDD1-611C-4014-A67D-181DD9BB3D20}" type="presOf" srcId="{B4BD95DD-3EA4-4F3A-A2E3-7DEC915B41E9}" destId="{73411B11-6D98-4CCB-8F0A-D260B1DD9AD0}" srcOrd="0" destOrd="0" presId="urn:microsoft.com/office/officeart/2005/8/layout/cycle5"/>
    <dgm:cxn modelId="{61A0D19D-EECA-46EA-8617-CECBC0FFED79}" type="presOf" srcId="{B3B7DDE2-78ED-4F69-AEA0-8C082A227611}" destId="{E7AAD668-1E7A-4FA2-BD0C-8A438FEB9327}" srcOrd="0" destOrd="0" presId="urn:microsoft.com/office/officeart/2005/8/layout/cycle5"/>
    <dgm:cxn modelId="{59A23BEA-EE9E-4DE5-BDB9-92A4A0F8F0C0}" type="presOf" srcId="{576CDB32-D445-4892-9BFF-80535FE12D24}" destId="{9CCC71A7-1BA3-4552-9E2C-B79439206510}" srcOrd="0" destOrd="0" presId="urn:microsoft.com/office/officeart/2005/8/layout/cycle5"/>
    <dgm:cxn modelId="{D5B05E8D-9606-4949-8AC8-513DAAFBD315}" type="presOf" srcId="{E290B1FE-B1B5-49E8-8C3E-D878C5DBE85E}" destId="{91EDD764-BF3D-41AD-A47E-460961A3B481}" srcOrd="0" destOrd="0" presId="urn:microsoft.com/office/officeart/2005/8/layout/cycle5"/>
    <dgm:cxn modelId="{72E07AB4-6641-401C-BDA5-79EFFFF7F6E3}" type="presOf" srcId="{E5D63BA3-6457-4A2A-8E49-8132D7D81B21}" destId="{F95AD219-9F53-46A1-A11D-8C72EB8184E0}" srcOrd="0" destOrd="0" presId="urn:microsoft.com/office/officeart/2005/8/layout/cycle5"/>
    <dgm:cxn modelId="{318EC3A3-3349-4B63-98AC-3CDBCB13827A}" type="presParOf" srcId="{26E49292-12FF-4711-AFE4-92E234C403D7}" destId="{BDBC3541-A719-49F9-9720-7D5E47B683B0}" srcOrd="0" destOrd="0" presId="urn:microsoft.com/office/officeart/2005/8/layout/cycle5"/>
    <dgm:cxn modelId="{CF21A398-8ADB-43F0-9E6D-2A6D4B1ED6DD}" type="presParOf" srcId="{26E49292-12FF-4711-AFE4-92E234C403D7}" destId="{A898D5D0-E877-445A-A215-593FC95447FF}" srcOrd="1" destOrd="0" presId="urn:microsoft.com/office/officeart/2005/8/layout/cycle5"/>
    <dgm:cxn modelId="{66E19BCB-4F68-4344-A596-3CED84FE9A7E}" type="presParOf" srcId="{26E49292-12FF-4711-AFE4-92E234C403D7}" destId="{73411B11-6D98-4CCB-8F0A-D260B1DD9AD0}" srcOrd="2" destOrd="0" presId="urn:microsoft.com/office/officeart/2005/8/layout/cycle5"/>
    <dgm:cxn modelId="{4F3CAD67-3938-4BC8-BD3D-5DB6E788E07E}" type="presParOf" srcId="{26E49292-12FF-4711-AFE4-92E234C403D7}" destId="{90BCF5E4-6D2C-45E9-A319-C12F5539091F}" srcOrd="3" destOrd="0" presId="urn:microsoft.com/office/officeart/2005/8/layout/cycle5"/>
    <dgm:cxn modelId="{32786880-18A2-43DF-A763-E1CFA37D268F}" type="presParOf" srcId="{26E49292-12FF-4711-AFE4-92E234C403D7}" destId="{89C4BF9E-2453-4EB8-8710-F9C82ADD4957}" srcOrd="4" destOrd="0" presId="urn:microsoft.com/office/officeart/2005/8/layout/cycle5"/>
    <dgm:cxn modelId="{D82E9EE4-790F-459F-9B0C-A11F6BB65F73}" type="presParOf" srcId="{26E49292-12FF-4711-AFE4-92E234C403D7}" destId="{9CCC71A7-1BA3-4552-9E2C-B79439206510}" srcOrd="5" destOrd="0" presId="urn:microsoft.com/office/officeart/2005/8/layout/cycle5"/>
    <dgm:cxn modelId="{7E824DA1-6BAD-40E7-ADC2-CBD934AD2393}" type="presParOf" srcId="{26E49292-12FF-4711-AFE4-92E234C403D7}" destId="{F95AD219-9F53-46A1-A11D-8C72EB8184E0}" srcOrd="6" destOrd="0" presId="urn:microsoft.com/office/officeart/2005/8/layout/cycle5"/>
    <dgm:cxn modelId="{D96F66BA-0B18-42EA-A4B4-FF4A41366141}" type="presParOf" srcId="{26E49292-12FF-4711-AFE4-92E234C403D7}" destId="{26FD8098-5239-453B-82E2-0C55ED153D4D}" srcOrd="7" destOrd="0" presId="urn:microsoft.com/office/officeart/2005/8/layout/cycle5"/>
    <dgm:cxn modelId="{BF76C414-158B-4B7D-8D2A-0F01629A5D89}" type="presParOf" srcId="{26E49292-12FF-4711-AFE4-92E234C403D7}" destId="{FEA924BA-69BF-4CD0-A6CA-C39314687985}" srcOrd="8" destOrd="0" presId="urn:microsoft.com/office/officeart/2005/8/layout/cycle5"/>
    <dgm:cxn modelId="{C2594661-0CD9-489E-AFA5-B5059C1819B0}" type="presParOf" srcId="{26E49292-12FF-4711-AFE4-92E234C403D7}" destId="{91EDD764-BF3D-41AD-A47E-460961A3B481}" srcOrd="9" destOrd="0" presId="urn:microsoft.com/office/officeart/2005/8/layout/cycle5"/>
    <dgm:cxn modelId="{A2447698-2B61-4B77-BECF-25A7BD16FEBF}" type="presParOf" srcId="{26E49292-12FF-4711-AFE4-92E234C403D7}" destId="{945827D5-C13E-4C21-9E1D-625F5727F6F9}" srcOrd="10" destOrd="0" presId="urn:microsoft.com/office/officeart/2005/8/layout/cycle5"/>
    <dgm:cxn modelId="{5465019C-4923-4107-8CE1-4C03E5004878}" type="presParOf" srcId="{26E49292-12FF-4711-AFE4-92E234C403D7}" destId="{02DF0AA5-8F21-4723-8E18-57A9DF16CDB0}" srcOrd="11" destOrd="0" presId="urn:microsoft.com/office/officeart/2005/8/layout/cycle5"/>
    <dgm:cxn modelId="{E35CEC51-167E-4AE9-9B18-C71E659E8474}" type="presParOf" srcId="{26E49292-12FF-4711-AFE4-92E234C403D7}" destId="{E7AAD668-1E7A-4FA2-BD0C-8A438FEB9327}" srcOrd="12" destOrd="0" presId="urn:microsoft.com/office/officeart/2005/8/layout/cycle5"/>
    <dgm:cxn modelId="{84B89C15-EC52-43DF-AB30-A610BE9706C3}" type="presParOf" srcId="{26E49292-12FF-4711-AFE4-92E234C403D7}" destId="{90A677D3-6BC0-4DDA-A44B-DEC519F312CC}" srcOrd="13" destOrd="0" presId="urn:microsoft.com/office/officeart/2005/8/layout/cycle5"/>
    <dgm:cxn modelId="{6F0D6BA4-C1EF-4BF6-8A7D-9329F4061CB7}" type="presParOf" srcId="{26E49292-12FF-4711-AFE4-92E234C403D7}" destId="{CF122FD8-54F9-4C88-88EF-2968C9B268B4}" srcOrd="14" destOrd="0" presId="urn:microsoft.com/office/officeart/2005/8/layout/cycle5"/>
    <dgm:cxn modelId="{49538EC7-8B9B-4096-8869-02AF7DA4E943}" type="presParOf" srcId="{26E49292-12FF-4711-AFE4-92E234C403D7}" destId="{245E75E1-983F-4065-8D0D-56C6EC40751C}" srcOrd="15" destOrd="0" presId="urn:microsoft.com/office/officeart/2005/8/layout/cycle5"/>
    <dgm:cxn modelId="{12E52E62-4EB4-4B8B-AB15-E0FBB9CA24E1}" type="presParOf" srcId="{26E49292-12FF-4711-AFE4-92E234C403D7}" destId="{C579FA83-A53D-4839-9405-1251FA595016}" srcOrd="16" destOrd="0" presId="urn:microsoft.com/office/officeart/2005/8/layout/cycle5"/>
    <dgm:cxn modelId="{E5F3ABF2-A05C-43DC-8A48-26B394C0DFDB}" type="presParOf" srcId="{26E49292-12FF-4711-AFE4-92E234C403D7}" destId="{CF75D58A-913B-4589-B52E-5EA7CDDDFC2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C3541-A719-49F9-9720-7D5E47B683B0}">
      <dsp:nvSpPr>
        <dsp:cNvPr id="0" name=""/>
        <dsp:cNvSpPr/>
      </dsp:nvSpPr>
      <dsp:spPr>
        <a:xfrm>
          <a:off x="2031845" y="2505"/>
          <a:ext cx="1336983" cy="8690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3888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Peer Analysis</a:t>
          </a:r>
          <a:endParaRPr lang="en-US" sz="1000" b="1" kern="1200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4268" y="44928"/>
        <a:ext cx="1252137" cy="784193"/>
      </dsp:txXfrm>
    </dsp:sp>
    <dsp:sp modelId="{73411B11-6D98-4CCB-8F0A-D260B1DD9AD0}">
      <dsp:nvSpPr>
        <dsp:cNvPr id="0" name=""/>
        <dsp:cNvSpPr/>
      </dsp:nvSpPr>
      <dsp:spPr>
        <a:xfrm>
          <a:off x="651336" y="437024"/>
          <a:ext cx="4098000" cy="4098000"/>
        </a:xfrm>
        <a:custGeom>
          <a:avLst/>
          <a:gdLst/>
          <a:ahLst/>
          <a:cxnLst/>
          <a:rect l="0" t="0" r="0" b="0"/>
          <a:pathLst>
            <a:path>
              <a:moveTo>
                <a:pt x="2886005" y="178753"/>
              </a:moveTo>
              <a:arcTo wR="2049000" hR="2049000" stAng="17646618" swAng="925066"/>
            </a:path>
          </a:pathLst>
        </a:custGeom>
        <a:noFill/>
        <a:ln w="6350" cap="flat" cmpd="sng" algn="ctr">
          <a:solidFill>
            <a:srgbClr val="706E6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CF5E4-6D2C-45E9-A319-C12F5539091F}">
      <dsp:nvSpPr>
        <dsp:cNvPr id="0" name=""/>
        <dsp:cNvSpPr/>
      </dsp:nvSpPr>
      <dsp:spPr>
        <a:xfrm>
          <a:off x="3806331" y="1027005"/>
          <a:ext cx="1336983" cy="8690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3888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Recommendations</a:t>
          </a:r>
          <a:endParaRPr lang="en-US" sz="1000" b="1" kern="1200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8754" y="1069428"/>
        <a:ext cx="1252137" cy="784193"/>
      </dsp:txXfrm>
    </dsp:sp>
    <dsp:sp modelId="{9CCC71A7-1BA3-4552-9E2C-B79439206510}">
      <dsp:nvSpPr>
        <dsp:cNvPr id="0" name=""/>
        <dsp:cNvSpPr/>
      </dsp:nvSpPr>
      <dsp:spPr>
        <a:xfrm>
          <a:off x="651336" y="437024"/>
          <a:ext cx="4098000" cy="4098000"/>
        </a:xfrm>
        <a:custGeom>
          <a:avLst/>
          <a:gdLst/>
          <a:ahLst/>
          <a:cxnLst/>
          <a:rect l="0" t="0" r="0" b="0"/>
          <a:pathLst>
            <a:path>
              <a:moveTo>
                <a:pt x="4066024" y="1688426"/>
              </a:moveTo>
              <a:arcTo wR="2049000" hR="2049000" stAng="20991875" swAng="1216250"/>
            </a:path>
          </a:pathLst>
        </a:custGeom>
        <a:noFill/>
        <a:ln w="6350" cap="flat" cmpd="sng" algn="ctr">
          <a:solidFill>
            <a:srgbClr val="706E6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AD219-9F53-46A1-A11D-8C72EB8184E0}">
      <dsp:nvSpPr>
        <dsp:cNvPr id="0" name=""/>
        <dsp:cNvSpPr/>
      </dsp:nvSpPr>
      <dsp:spPr>
        <a:xfrm>
          <a:off x="3806331" y="3076005"/>
          <a:ext cx="1336983" cy="8690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3888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Leadership Review</a:t>
          </a:r>
          <a:endParaRPr lang="en-US" sz="1000" b="1" kern="1200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8754" y="3118428"/>
        <a:ext cx="1252137" cy="784193"/>
      </dsp:txXfrm>
    </dsp:sp>
    <dsp:sp modelId="{FEA924BA-69BF-4CD0-A6CA-C39314687985}">
      <dsp:nvSpPr>
        <dsp:cNvPr id="0" name=""/>
        <dsp:cNvSpPr/>
      </dsp:nvSpPr>
      <dsp:spPr>
        <a:xfrm>
          <a:off x="651336" y="437024"/>
          <a:ext cx="4098000" cy="4098000"/>
        </a:xfrm>
        <a:custGeom>
          <a:avLst/>
          <a:gdLst/>
          <a:ahLst/>
          <a:cxnLst/>
          <a:rect l="0" t="0" r="0" b="0"/>
          <a:pathLst>
            <a:path>
              <a:moveTo>
                <a:pt x="3353098" y="3629420"/>
              </a:moveTo>
              <a:arcTo wR="2049000" hR="2049000" stAng="3028316" swAng="925066"/>
            </a:path>
          </a:pathLst>
        </a:custGeom>
        <a:noFill/>
        <a:ln w="6350" cap="flat" cmpd="sng" algn="ctr">
          <a:solidFill>
            <a:srgbClr val="706E6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DD764-BF3D-41AD-A47E-460961A3B481}">
      <dsp:nvSpPr>
        <dsp:cNvPr id="0" name=""/>
        <dsp:cNvSpPr/>
      </dsp:nvSpPr>
      <dsp:spPr>
        <a:xfrm>
          <a:off x="2031845" y="4100505"/>
          <a:ext cx="1336983" cy="8690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3888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Logic Adjustments</a:t>
          </a:r>
          <a:endParaRPr lang="en-US" sz="1000" b="1" kern="1200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4268" y="4142928"/>
        <a:ext cx="1252137" cy="784193"/>
      </dsp:txXfrm>
    </dsp:sp>
    <dsp:sp modelId="{02DF0AA5-8F21-4723-8E18-57A9DF16CDB0}">
      <dsp:nvSpPr>
        <dsp:cNvPr id="0" name=""/>
        <dsp:cNvSpPr/>
      </dsp:nvSpPr>
      <dsp:spPr>
        <a:xfrm>
          <a:off x="651336" y="437024"/>
          <a:ext cx="4098000" cy="4098000"/>
        </a:xfrm>
        <a:custGeom>
          <a:avLst/>
          <a:gdLst/>
          <a:ahLst/>
          <a:cxnLst/>
          <a:rect l="0" t="0" r="0" b="0"/>
          <a:pathLst>
            <a:path>
              <a:moveTo>
                <a:pt x="1211994" y="3919246"/>
              </a:moveTo>
              <a:arcTo wR="2049000" hR="2049000" stAng="6846618" swAng="925066"/>
            </a:path>
          </a:pathLst>
        </a:custGeom>
        <a:noFill/>
        <a:ln w="6350" cap="flat" cmpd="sng" algn="ctr">
          <a:solidFill>
            <a:srgbClr val="706E6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AD668-1E7A-4FA2-BD0C-8A438FEB9327}">
      <dsp:nvSpPr>
        <dsp:cNvPr id="0" name=""/>
        <dsp:cNvSpPr/>
      </dsp:nvSpPr>
      <dsp:spPr>
        <a:xfrm>
          <a:off x="257359" y="3076005"/>
          <a:ext cx="1336983" cy="8690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3888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Business Data Steward </a:t>
          </a:r>
          <a:r>
            <a:rPr lang="en-US" sz="1000" b="1" kern="1200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Review</a:t>
          </a:r>
          <a:endParaRPr lang="en-US" sz="1000" b="1" kern="1200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782" y="3118428"/>
        <a:ext cx="1252137" cy="784193"/>
      </dsp:txXfrm>
    </dsp:sp>
    <dsp:sp modelId="{CF122FD8-54F9-4C88-88EF-2968C9B268B4}">
      <dsp:nvSpPr>
        <dsp:cNvPr id="0" name=""/>
        <dsp:cNvSpPr/>
      </dsp:nvSpPr>
      <dsp:spPr>
        <a:xfrm>
          <a:off x="651336" y="437024"/>
          <a:ext cx="4098000" cy="4098000"/>
        </a:xfrm>
        <a:custGeom>
          <a:avLst/>
          <a:gdLst/>
          <a:ahLst/>
          <a:cxnLst/>
          <a:rect l="0" t="0" r="0" b="0"/>
          <a:pathLst>
            <a:path>
              <a:moveTo>
                <a:pt x="31975" y="2409573"/>
              </a:moveTo>
              <a:arcTo wR="2049000" hR="2049000" stAng="10191875" swAng="1216250"/>
            </a:path>
          </a:pathLst>
        </a:custGeom>
        <a:noFill/>
        <a:ln w="6350" cap="flat" cmpd="sng" algn="ctr">
          <a:solidFill>
            <a:srgbClr val="706E6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E75E1-983F-4065-8D0D-56C6EC40751C}">
      <dsp:nvSpPr>
        <dsp:cNvPr id="0" name=""/>
        <dsp:cNvSpPr/>
      </dsp:nvSpPr>
      <dsp:spPr>
        <a:xfrm>
          <a:off x="257359" y="1027005"/>
          <a:ext cx="1336983" cy="8690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3888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73914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</a:t>
          </a:r>
          <a:endParaRPr lang="en-US" sz="1000" b="1" kern="1200" dirty="0">
            <a:solidFill>
              <a:srgbClr val="73914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782" y="1069428"/>
        <a:ext cx="1252137" cy="784193"/>
      </dsp:txXfrm>
    </dsp:sp>
    <dsp:sp modelId="{CF75D58A-913B-4589-B52E-5EA7CDDDFC20}">
      <dsp:nvSpPr>
        <dsp:cNvPr id="0" name=""/>
        <dsp:cNvSpPr/>
      </dsp:nvSpPr>
      <dsp:spPr>
        <a:xfrm>
          <a:off x="651336" y="437024"/>
          <a:ext cx="4098000" cy="4098000"/>
        </a:xfrm>
        <a:custGeom>
          <a:avLst/>
          <a:gdLst/>
          <a:ahLst/>
          <a:cxnLst/>
          <a:rect l="0" t="0" r="0" b="0"/>
          <a:pathLst>
            <a:path>
              <a:moveTo>
                <a:pt x="744901" y="468579"/>
              </a:moveTo>
              <a:arcTo wR="2049000" hR="2049000" stAng="13828316" swAng="925066"/>
            </a:path>
          </a:pathLst>
        </a:custGeom>
        <a:noFill/>
        <a:ln w="6350" cap="flat" cmpd="sng" algn="ctr">
          <a:solidFill>
            <a:srgbClr val="706E6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78"/>
          <a:stretch/>
        </p:blipFill>
        <p:spPr>
          <a:xfrm>
            <a:off x="1" y="1"/>
            <a:ext cx="12192000" cy="6845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2900" y="368299"/>
            <a:ext cx="7759700" cy="579205"/>
          </a:xfrm>
        </p:spPr>
        <p:txBody>
          <a:bodyPr anchor="b">
            <a:noAutofit/>
          </a:bodyPr>
          <a:lstStyle>
            <a:lvl1pPr algn="r">
              <a:defRPr sz="4000" b="0" baseline="0">
                <a:solidFill>
                  <a:srgbClr val="3E7AFF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5900" y="1071330"/>
            <a:ext cx="5359400" cy="430211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3519F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742254" y="969962"/>
            <a:ext cx="4183046" cy="93198"/>
          </a:xfrm>
          <a:prstGeom prst="rect">
            <a:avLst/>
          </a:prstGeom>
          <a:gradFill flip="none" rotWithShape="1">
            <a:gsLst>
              <a:gs pos="26000">
                <a:schemeClr val="accent1">
                  <a:lumMod val="5000"/>
                  <a:lumOff val="95000"/>
                </a:schemeClr>
              </a:gs>
              <a:gs pos="100000">
                <a:srgbClr val="86B7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4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mar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13118"/>
            <a:ext cx="12192000" cy="544882"/>
          </a:xfrm>
          <a:prstGeom prst="rect">
            <a:avLst/>
          </a:prstGeom>
          <a:solidFill>
            <a:srgbClr val="2F499D"/>
          </a:solidFill>
          <a:ln w="2222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141"/>
            <a:ext cx="10515600" cy="584444"/>
          </a:xfrm>
        </p:spPr>
        <p:txBody>
          <a:bodyPr>
            <a:noAutofit/>
          </a:bodyPr>
          <a:lstStyle>
            <a:lvl1pPr>
              <a:defRPr sz="2800">
                <a:solidFill>
                  <a:srgbClr val="043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9571"/>
            <a:ext cx="10515600" cy="516500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739141"/>
                </a:solidFill>
                <a:latin typeface="+mn-lt"/>
              </a:defRPr>
            </a:lvl1pPr>
            <a:lvl2pPr marL="685800" indent="-228600">
              <a:buFont typeface="Calibri" panose="020F0502020204030204" pitchFamily="34" charset="0"/>
              <a:buChar char="–"/>
              <a:defRPr>
                <a:solidFill>
                  <a:srgbClr val="706E65"/>
                </a:solidFill>
                <a:latin typeface="+mn-lt"/>
              </a:defRPr>
            </a:lvl2pPr>
            <a:lvl3pPr>
              <a:defRPr>
                <a:solidFill>
                  <a:srgbClr val="706E65"/>
                </a:solidFill>
                <a:latin typeface="+mn-lt"/>
              </a:defRPr>
            </a:lvl3pPr>
            <a:lvl4pPr>
              <a:defRPr>
                <a:solidFill>
                  <a:srgbClr val="706E65"/>
                </a:solidFill>
                <a:latin typeface="+mn-lt"/>
              </a:defRPr>
            </a:lvl4pPr>
            <a:lvl5pPr>
              <a:defRPr>
                <a:solidFill>
                  <a:srgbClr val="706E65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11110680" y="5972024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68717" y="6058709"/>
            <a:ext cx="387353" cy="523092"/>
          </a:xfrm>
          <a:prstGeom prst="rect">
            <a:avLst/>
          </a:prstGeom>
        </p:spPr>
      </p:pic>
      <p:sp>
        <p:nvSpPr>
          <p:cNvPr id="13" name="Oval 12"/>
          <p:cNvSpPr/>
          <p:nvPr userDrawn="1"/>
        </p:nvSpPr>
        <p:spPr>
          <a:xfrm>
            <a:off x="10314239" y="5972024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73922" y="6084800"/>
            <a:ext cx="378921" cy="471180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>
            <a:off x="9521913" y="5966782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30383" y="6103876"/>
            <a:ext cx="487072" cy="4182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5" y="6443002"/>
            <a:ext cx="231331" cy="277597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393479" y="6397449"/>
            <a:ext cx="823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Attribute-Bound EDW Access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739632" y="650556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8E2B71C-EC58-4B36-8409-47ACD5C0255D}" type="slidenum">
              <a:rPr lang="en-US" sz="1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0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13118"/>
            <a:ext cx="12192000" cy="544882"/>
          </a:xfrm>
          <a:prstGeom prst="rect">
            <a:avLst/>
          </a:prstGeom>
          <a:solidFill>
            <a:srgbClr val="2F499D"/>
          </a:solidFill>
          <a:ln w="2222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141"/>
            <a:ext cx="10515600" cy="584444"/>
          </a:xfrm>
        </p:spPr>
        <p:txBody>
          <a:bodyPr>
            <a:noAutofit/>
          </a:bodyPr>
          <a:lstStyle>
            <a:lvl1pPr>
              <a:defRPr sz="2800">
                <a:solidFill>
                  <a:srgbClr val="043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9571"/>
            <a:ext cx="10515600" cy="516500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739141"/>
                </a:solidFill>
                <a:latin typeface="+mn-lt"/>
              </a:defRPr>
            </a:lvl1pPr>
            <a:lvl2pPr marL="685800" indent="-228600">
              <a:buFont typeface="Calibri" panose="020F0502020204030204" pitchFamily="34" charset="0"/>
              <a:buChar char="–"/>
              <a:defRPr>
                <a:solidFill>
                  <a:srgbClr val="706E65"/>
                </a:solidFill>
                <a:latin typeface="+mn-lt"/>
              </a:defRPr>
            </a:lvl2pPr>
            <a:lvl3pPr>
              <a:defRPr>
                <a:solidFill>
                  <a:srgbClr val="706E65"/>
                </a:solidFill>
                <a:latin typeface="+mn-lt"/>
              </a:defRPr>
            </a:lvl3pPr>
            <a:lvl4pPr>
              <a:defRPr>
                <a:solidFill>
                  <a:srgbClr val="706E65"/>
                </a:solidFill>
                <a:latin typeface="+mn-lt"/>
              </a:defRPr>
            </a:lvl4pPr>
            <a:lvl5pPr>
              <a:defRPr>
                <a:solidFill>
                  <a:srgbClr val="706E65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11110680" y="5972024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68717" y="6058709"/>
            <a:ext cx="387353" cy="523092"/>
          </a:xfrm>
          <a:prstGeom prst="rect">
            <a:avLst/>
          </a:prstGeom>
        </p:spPr>
      </p:pic>
      <p:sp>
        <p:nvSpPr>
          <p:cNvPr id="13" name="Oval 12"/>
          <p:cNvSpPr/>
          <p:nvPr userDrawn="1"/>
        </p:nvSpPr>
        <p:spPr>
          <a:xfrm>
            <a:off x="10314239" y="5972024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73922" y="6084800"/>
            <a:ext cx="378921" cy="471180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>
            <a:off x="9521913" y="5966782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30383" y="6103876"/>
            <a:ext cx="487072" cy="4182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5" y="6443002"/>
            <a:ext cx="231331" cy="277597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93479" y="6397449"/>
            <a:ext cx="823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Attribute-Bound EDW Access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739632" y="650556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8E2B71C-EC58-4B36-8409-47ACD5C0255D}" type="slidenum">
              <a:rPr lang="en-US" sz="1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1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13118"/>
            <a:ext cx="12192000" cy="544882"/>
          </a:xfrm>
          <a:prstGeom prst="rect">
            <a:avLst/>
          </a:prstGeom>
          <a:solidFill>
            <a:srgbClr val="2F499D"/>
          </a:solidFill>
          <a:ln w="2222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141"/>
            <a:ext cx="10515600" cy="584444"/>
          </a:xfrm>
        </p:spPr>
        <p:txBody>
          <a:bodyPr>
            <a:noAutofit/>
          </a:bodyPr>
          <a:lstStyle>
            <a:lvl1pPr>
              <a:defRPr sz="2800">
                <a:solidFill>
                  <a:srgbClr val="043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9571"/>
            <a:ext cx="10515600" cy="516500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739141"/>
                </a:solidFill>
                <a:latin typeface="+mn-lt"/>
              </a:defRPr>
            </a:lvl1pPr>
            <a:lvl2pPr marL="685800" indent="-228600">
              <a:buFont typeface="Calibri" panose="020F0502020204030204" pitchFamily="34" charset="0"/>
              <a:buChar char="–"/>
              <a:defRPr>
                <a:solidFill>
                  <a:srgbClr val="706E65"/>
                </a:solidFill>
                <a:latin typeface="+mn-lt"/>
              </a:defRPr>
            </a:lvl2pPr>
            <a:lvl3pPr>
              <a:defRPr>
                <a:solidFill>
                  <a:srgbClr val="706E65"/>
                </a:solidFill>
                <a:latin typeface="+mn-lt"/>
              </a:defRPr>
            </a:lvl3pPr>
            <a:lvl4pPr>
              <a:defRPr>
                <a:solidFill>
                  <a:srgbClr val="706E65"/>
                </a:solidFill>
                <a:latin typeface="+mn-lt"/>
              </a:defRPr>
            </a:lvl4pPr>
            <a:lvl5pPr>
              <a:defRPr>
                <a:solidFill>
                  <a:srgbClr val="706E65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11110680" y="5972024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68717" y="6058709"/>
            <a:ext cx="387353" cy="523092"/>
          </a:xfrm>
          <a:prstGeom prst="rect">
            <a:avLst/>
          </a:prstGeom>
        </p:spPr>
      </p:pic>
      <p:sp>
        <p:nvSpPr>
          <p:cNvPr id="13" name="Oval 12"/>
          <p:cNvSpPr/>
          <p:nvPr userDrawn="1"/>
        </p:nvSpPr>
        <p:spPr>
          <a:xfrm>
            <a:off x="10314239" y="5972024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73922" y="6084800"/>
            <a:ext cx="378921" cy="471180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>
            <a:off x="9521913" y="5966782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437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30383" y="6103876"/>
            <a:ext cx="487072" cy="4182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5" y="6443002"/>
            <a:ext cx="231331" cy="277597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93479" y="6397449"/>
            <a:ext cx="823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Attribute-Bound EDW Access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739632" y="650556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8E2B71C-EC58-4B36-8409-47ACD5C0255D}" type="slidenum">
              <a:rPr lang="en-US" sz="1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7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13118"/>
            <a:ext cx="12192000" cy="544882"/>
          </a:xfrm>
          <a:prstGeom prst="rect">
            <a:avLst/>
          </a:prstGeom>
          <a:solidFill>
            <a:srgbClr val="2F499D"/>
          </a:solidFill>
          <a:ln w="22225">
            <a:solidFill>
              <a:srgbClr val="033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141"/>
            <a:ext cx="10515600" cy="584444"/>
          </a:xfrm>
        </p:spPr>
        <p:txBody>
          <a:bodyPr>
            <a:noAutofit/>
          </a:bodyPr>
          <a:lstStyle>
            <a:lvl1pPr>
              <a:defRPr sz="2800">
                <a:solidFill>
                  <a:srgbClr val="043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9571"/>
            <a:ext cx="10515600" cy="516500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739141"/>
                </a:solidFill>
                <a:latin typeface="+mn-lt"/>
              </a:defRPr>
            </a:lvl1pPr>
            <a:lvl2pPr marL="685800" indent="-228600">
              <a:buFont typeface="Calibri" panose="020F0502020204030204" pitchFamily="34" charset="0"/>
              <a:buChar char="–"/>
              <a:defRPr>
                <a:solidFill>
                  <a:srgbClr val="706E65"/>
                </a:solidFill>
                <a:latin typeface="+mn-lt"/>
              </a:defRPr>
            </a:lvl2pPr>
            <a:lvl3pPr>
              <a:defRPr>
                <a:solidFill>
                  <a:srgbClr val="706E65"/>
                </a:solidFill>
                <a:latin typeface="+mn-lt"/>
              </a:defRPr>
            </a:lvl3pPr>
            <a:lvl4pPr>
              <a:defRPr>
                <a:solidFill>
                  <a:srgbClr val="706E65"/>
                </a:solidFill>
                <a:latin typeface="+mn-lt"/>
              </a:defRPr>
            </a:lvl4pPr>
            <a:lvl5pPr>
              <a:defRPr>
                <a:solidFill>
                  <a:srgbClr val="706E65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11110680" y="5972024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68717" y="6058709"/>
            <a:ext cx="387353" cy="523092"/>
          </a:xfrm>
          <a:prstGeom prst="rect">
            <a:avLst/>
          </a:prstGeom>
        </p:spPr>
      </p:pic>
      <p:sp>
        <p:nvSpPr>
          <p:cNvPr id="13" name="Oval 12"/>
          <p:cNvSpPr/>
          <p:nvPr userDrawn="1"/>
        </p:nvSpPr>
        <p:spPr>
          <a:xfrm>
            <a:off x="10314239" y="5972024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437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73922" y="6084800"/>
            <a:ext cx="378921" cy="471180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>
            <a:off x="9521913" y="5966782"/>
            <a:ext cx="692671" cy="6926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437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30383" y="6103876"/>
            <a:ext cx="487072" cy="4182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5" y="6443002"/>
            <a:ext cx="231331" cy="277597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93479" y="6397449"/>
            <a:ext cx="823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Attribute-Bound EDW Access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739632" y="650556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8E2B71C-EC58-4B36-8409-47ACD5C0255D}" type="slidenum">
              <a:rPr lang="en-US" sz="1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22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7CF4-9A56-4BCD-AD85-4BB147DC17C4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D241-5644-47A3-A4E8-C78F91E5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2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Attribute-Bound EDW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Deaderick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1078225"/>
            <a:ext cx="3956489" cy="2722249"/>
          </a:xfrm>
          <a:prstGeom prst="rect">
            <a:avLst/>
          </a:prstGeom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5019674" y="1164424"/>
            <a:ext cx="6334126" cy="432340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6E65"/>
                </a:solidFill>
              </a:rPr>
              <a:t>Removal of at least 37</a:t>
            </a:r>
            <a:r>
              <a:rPr lang="en-US" sz="2400" dirty="0">
                <a:solidFill>
                  <a:srgbClr val="706E65"/>
                </a:solidFill>
              </a:rPr>
              <a:t>% </a:t>
            </a:r>
            <a:r>
              <a:rPr lang="en-US" sz="2400" dirty="0" smtClean="0">
                <a:solidFill>
                  <a:srgbClr val="706E65"/>
                </a:solidFill>
              </a:rPr>
              <a:t>labor, </a:t>
            </a:r>
            <a:r>
              <a:rPr lang="en-US" sz="2400" dirty="0">
                <a:solidFill>
                  <a:srgbClr val="706E65"/>
                </a:solidFill>
              </a:rPr>
              <a:t>benefiting requestors, data stewards, Security and DBAs.</a:t>
            </a:r>
          </a:p>
          <a:p>
            <a:r>
              <a:rPr lang="en-US" sz="2400" dirty="0">
                <a:solidFill>
                  <a:srgbClr val="706E65"/>
                </a:solidFill>
              </a:rPr>
              <a:t>Employees with authorized attribute bindings receive day one access without a request.</a:t>
            </a:r>
          </a:p>
          <a:p>
            <a:r>
              <a:rPr lang="en-US" sz="2400" dirty="0">
                <a:solidFill>
                  <a:srgbClr val="706E65"/>
                </a:solidFill>
              </a:rPr>
              <a:t>Access is automatically deprovisioned when employee attributes change.</a:t>
            </a:r>
          </a:p>
          <a:p>
            <a:r>
              <a:rPr lang="en-US" sz="2400" dirty="0">
                <a:solidFill>
                  <a:srgbClr val="706E65"/>
                </a:solidFill>
              </a:rPr>
              <a:t>Assured connection of business objectives and access provision.</a:t>
            </a:r>
          </a:p>
          <a:p>
            <a:r>
              <a:rPr lang="en-US" sz="2400" dirty="0">
                <a:solidFill>
                  <a:srgbClr val="706E65"/>
                </a:solidFill>
              </a:rPr>
              <a:t>Reduced process variability.</a:t>
            </a:r>
          </a:p>
        </p:txBody>
      </p:sp>
    </p:spTree>
    <p:extLst>
      <p:ext uri="{BB962C8B-B14F-4D97-AF65-F5344CB8AC3E}">
        <p14:creationId xmlns:p14="http://schemas.microsoft.com/office/powerpoint/2010/main" val="77708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Attribute-Bound EDW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Deaderick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Attribute-binding EDW Access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</a:p>
          <a:p>
            <a:pPr lvl="1"/>
            <a:r>
              <a:rPr lang="en-US" dirty="0" smtClean="0"/>
              <a:t>Users are provisioned with access to specific EDW (Enterprise Data Warehouse) domains by identity (identity-bound).</a:t>
            </a:r>
          </a:p>
          <a:p>
            <a:pPr lvl="1"/>
            <a:r>
              <a:rPr lang="en-US" dirty="0" smtClean="0"/>
              <a:t>Access is authorized by business </a:t>
            </a:r>
            <a:r>
              <a:rPr lang="en-US" dirty="0" smtClean="0"/>
              <a:t>data steward</a:t>
            </a:r>
            <a:r>
              <a:rPr lang="en-US" dirty="0" smtClean="0"/>
              <a:t>, processed by security and implemented by DBAs.</a:t>
            </a:r>
          </a:p>
          <a:p>
            <a:pPr lvl="1"/>
            <a:r>
              <a:rPr lang="en-US" dirty="0" smtClean="0"/>
              <a:t>Access provisioning &amp; deprovisioning requires substantial management.</a:t>
            </a:r>
          </a:p>
          <a:p>
            <a:r>
              <a:rPr lang="en-US" dirty="0" smtClean="0"/>
              <a:t>Desired state</a:t>
            </a:r>
          </a:p>
          <a:p>
            <a:pPr lvl="1"/>
            <a:r>
              <a:rPr lang="en-US" dirty="0" smtClean="0"/>
              <a:t>Convert from identity-bound access to attribute-bound access.</a:t>
            </a:r>
          </a:p>
          <a:p>
            <a:pPr lvl="1"/>
            <a:r>
              <a:rPr lang="en-US" dirty="0" smtClean="0"/>
              <a:t>Access authorizations are bound to attribute and attribute combinations rather than identities.</a:t>
            </a:r>
          </a:p>
          <a:p>
            <a:pPr lvl="1"/>
            <a:r>
              <a:rPr lang="en-US" dirty="0" smtClean="0"/>
              <a:t>Triggers provision and deprovision access daily, based on attribute-binding table, without human intervention.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1682" y="1170024"/>
            <a:ext cx="3291732" cy="199747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r">
              <a:spcBef>
                <a:spcPts val="0"/>
              </a:spcBef>
              <a:buFont typeface="Arial"/>
              <a:buNone/>
            </a:pPr>
            <a:r>
              <a:rPr lang="en-US" sz="2400" b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</a:p>
          <a:p>
            <a:pPr marL="0" indent="0" algn="r">
              <a:spcBef>
                <a:spcPts val="0"/>
              </a:spcBef>
              <a:buFont typeface="Arial"/>
              <a:buNone/>
            </a:pPr>
            <a:r>
              <a:rPr lang="en-US" sz="2400" b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</a:p>
          <a:p>
            <a:pPr marL="0" indent="0" algn="r">
              <a:spcBef>
                <a:spcPts val="0"/>
              </a:spcBef>
              <a:buFont typeface="Arial"/>
              <a:buNone/>
            </a:pPr>
            <a:r>
              <a:rPr lang="en-US" sz="2400" b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(Current process)</a:t>
            </a:r>
          </a:p>
          <a:p>
            <a:pPr marL="0" indent="0" algn="r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submitted, evaluated by business and provisioned</a:t>
            </a:r>
          </a:p>
          <a:p>
            <a:pPr marL="0" indent="0" algn="r">
              <a:spcBef>
                <a:spcPts val="0"/>
              </a:spcBef>
              <a:buFont typeface="Arial"/>
              <a:buNone/>
            </a:pPr>
            <a:endParaRPr lang="en-US" sz="2400" b="1" dirty="0" smtClean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8902" y="1170024"/>
            <a:ext cx="3392749" cy="199747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400" b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400" b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Automated provisioning and deprovisioning using business rules and employee attributes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2400" b="1" dirty="0" smtClean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0980" y="5120417"/>
            <a:ext cx="5780048" cy="91440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400" b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goals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interactive provision feeds data into recurring peer analysis, with future identical requests fulfilled by automation.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032339" y="3165884"/>
            <a:ext cx="2673404" cy="1706522"/>
            <a:chOff x="6970318" y="2857769"/>
            <a:chExt cx="2673404" cy="1706522"/>
          </a:xfrm>
        </p:grpSpPr>
        <p:sp>
          <p:nvSpPr>
            <p:cNvPr id="9" name="TextBox 8"/>
            <p:cNvSpPr txBox="1"/>
            <p:nvPr/>
          </p:nvSpPr>
          <p:spPr>
            <a:xfrm>
              <a:off x="6970318" y="4093774"/>
              <a:ext cx="2673404" cy="470517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/>
            <a:p>
              <a:pPr marL="0" indent="0" algn="ctr">
                <a:spcBef>
                  <a:spcPts val="0"/>
                </a:spcBef>
                <a:buFont typeface="Arial"/>
                <a:buNone/>
              </a:pPr>
              <a:r>
                <a:rPr lang="en-US" sz="2000" b="1" dirty="0" smtClean="0">
                  <a:solidFill>
                    <a:srgbClr val="5859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Future</a:t>
              </a:r>
              <a:r>
                <a:rPr lang="en-US" sz="2000" dirty="0" smtClean="0">
                  <a:solidFill>
                    <a:srgbClr val="5859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Many </a:t>
              </a:r>
              <a:r>
                <a:rPr lang="en-US" sz="2000" i="1" dirty="0" smtClean="0">
                  <a:solidFill>
                    <a:srgbClr val="5859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automated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02290" y="2857769"/>
              <a:ext cx="2409460" cy="1177474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2596156" y="3153296"/>
            <a:ext cx="2593891" cy="1731777"/>
            <a:chOff x="2534135" y="2845181"/>
            <a:chExt cx="2593891" cy="1731777"/>
          </a:xfrm>
        </p:grpSpPr>
        <p:sp>
          <p:nvSpPr>
            <p:cNvPr id="12" name="TextBox 11"/>
            <p:cNvSpPr txBox="1"/>
            <p:nvPr/>
          </p:nvSpPr>
          <p:spPr>
            <a:xfrm>
              <a:off x="2534135" y="4106442"/>
              <a:ext cx="2593891" cy="470516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/>
            <a:p>
              <a:pPr marL="0" indent="0" algn="ctr">
                <a:spcBef>
                  <a:spcPts val="0"/>
                </a:spcBef>
                <a:buFont typeface="Arial"/>
                <a:buNone/>
              </a:pPr>
              <a:r>
                <a:rPr lang="en-US" sz="2000" b="1" dirty="0" smtClean="0">
                  <a:solidFill>
                    <a:srgbClr val="5859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Now</a:t>
              </a:r>
              <a:r>
                <a:rPr lang="en-US" sz="2000" dirty="0" smtClean="0">
                  <a:solidFill>
                    <a:srgbClr val="5859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Few </a:t>
              </a:r>
              <a:r>
                <a:rPr lang="en-US" sz="2000" i="1" dirty="0" smtClean="0">
                  <a:solidFill>
                    <a:srgbClr val="5859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automated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91016" y="2845181"/>
              <a:ext cx="2480377" cy="1193721"/>
            </a:xfrm>
            <a:prstGeom prst="rect">
              <a:avLst/>
            </a:prstGeom>
          </p:spPr>
        </p:pic>
      </p:grpSp>
      <p:sp>
        <p:nvSpPr>
          <p:cNvPr id="14" name="Right Arrow 13"/>
          <p:cNvSpPr/>
          <p:nvPr/>
        </p:nvSpPr>
        <p:spPr>
          <a:xfrm>
            <a:off x="5911980" y="2027582"/>
            <a:ext cx="557872" cy="1794013"/>
          </a:xfrm>
          <a:prstGeom prst="rightArrow">
            <a:avLst>
              <a:gd name="adj1" fmla="val 52691"/>
              <a:gd name="adj2" fmla="val 71380"/>
            </a:avLst>
          </a:prstGeom>
          <a:noFill/>
          <a:ln>
            <a:solidFill>
              <a:srgbClr val="ED7D3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3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Streamline and automate access request process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Strengthen binding between business rules and controls.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Automate provisioning and deprovisioning for commonly-held access.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1905" y="3804766"/>
            <a:ext cx="6378053" cy="58871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3200" i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Protecting Big Data </a:t>
            </a:r>
            <a:r>
              <a:rPr lang="en-US" sz="2800" i="1" dirty="0">
                <a:solidFill>
                  <a:srgbClr val="739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3200" i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Big Data.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73013" y="4714031"/>
            <a:ext cx="2782351" cy="91440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b="1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 impact 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Reduced variability</a:t>
            </a:r>
          </a:p>
          <a:p>
            <a:pPr marL="177800" indent="-177800" algn="l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Automated provisioning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dirty="0" smtClean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c 5"/>
          <p:cNvSpPr/>
          <p:nvPr/>
        </p:nvSpPr>
        <p:spPr>
          <a:xfrm rot="16933221">
            <a:off x="8849212" y="4160281"/>
            <a:ext cx="3294222" cy="3294222"/>
          </a:xfrm>
          <a:prstGeom prst="arc">
            <a:avLst>
              <a:gd name="adj1" fmla="val 15407195"/>
              <a:gd name="adj2" fmla="val 1930239"/>
            </a:avLst>
          </a:prstGeom>
          <a:ln w="22225">
            <a:solidFill>
              <a:srgbClr val="3888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analysis: basics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48832" y="2006055"/>
            <a:ext cx="2737499" cy="2737499"/>
            <a:chOff x="1251027" y="1852736"/>
            <a:chExt cx="2737499" cy="2737499"/>
          </a:xfrm>
        </p:grpSpPr>
        <p:sp>
          <p:nvSpPr>
            <p:cNvPr id="7" name="Oval 6"/>
            <p:cNvSpPr/>
            <p:nvPr/>
          </p:nvSpPr>
          <p:spPr>
            <a:xfrm>
              <a:off x="1696612" y="2307636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2525" y="2940924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251027" y="1852736"/>
              <a:ext cx="2737499" cy="2737499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85980" y="3873979"/>
              <a:ext cx="257175" cy="257175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915630" y="3426233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390436" y="1959769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463332" y="2666555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425081" y="3491221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26837" y="3107618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86574" y="3131473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268992" y="3404016"/>
              <a:ext cx="257175" cy="257175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189987" y="2638064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715677" y="2251722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056122" y="3287433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217673" y="4213107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126565" y="2172658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378989" y="3175064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632880" y="2589640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664803" y="2954023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474848" y="2893887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869740" y="2839044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587089" y="4229274"/>
              <a:ext cx="257175" cy="257175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481475" y="3669600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603702" y="3364793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831692" y="2645454"/>
              <a:ext cx="257175" cy="257175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973903" y="2525349"/>
              <a:ext cx="257175" cy="257175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047614" y="2208297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860938" y="3607577"/>
              <a:ext cx="257175" cy="257175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606913" y="2795142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22101" y="3796628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231078" y="2801791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404523" y="2481795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934058" y="4136064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261093" y="4020984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427087" y="3084330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404541" y="2341176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818094" y="1942429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805789" y="3831987"/>
              <a:ext cx="257175" cy="257175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603435" y="3547975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161077" y="3728084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33755" y="3574812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702788" y="3308410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48235" y="3902126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833277" y="4051778"/>
              <a:ext cx="257175" cy="257175"/>
            </a:xfrm>
            <a:prstGeom prst="ellipse">
              <a:avLst/>
            </a:prstGeom>
            <a:solidFill>
              <a:srgbClr val="A3D062"/>
            </a:solidFill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403038" y="3241048"/>
              <a:ext cx="257175" cy="257175"/>
            </a:xfrm>
            <a:prstGeom prst="ellipse">
              <a:avLst/>
            </a:prstGeom>
            <a:noFill/>
            <a:ln>
              <a:solidFill>
                <a:srgbClr val="73914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4065285" y="2255379"/>
            <a:ext cx="749711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160">
                  <a:solidFill>
                    <a:srgbClr val="739141"/>
                  </a:solidFill>
                  <a:prstDash val="solid"/>
                </a:ln>
                <a:solidFill>
                  <a:srgbClr val="A3D06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36 </a:t>
            </a:r>
            <a:r>
              <a:rPr lang="en-US" sz="3200" b="1" dirty="0" smtClean="0">
                <a:ln w="10160">
                  <a:solidFill>
                    <a:srgbClr val="739141"/>
                  </a:solidFill>
                  <a:prstDash val="solid"/>
                </a:ln>
                <a:solidFill>
                  <a:srgbClr val="A3D06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Employees </a:t>
            </a:r>
            <a:r>
              <a:rPr lang="en-US" sz="3200" b="1" dirty="0">
                <a:ln w="10160">
                  <a:solidFill>
                    <a:srgbClr val="739141"/>
                  </a:solidFill>
                  <a:prstDash val="solid"/>
                </a:ln>
                <a:solidFill>
                  <a:srgbClr val="A3D06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have </a:t>
            </a:r>
            <a:r>
              <a:rPr lang="en-US" sz="3200" b="1" dirty="0" smtClean="0">
                <a:ln w="10160">
                  <a:solidFill>
                    <a:srgbClr val="739141"/>
                  </a:solidFill>
                  <a:prstDash val="solid"/>
                </a:ln>
                <a:solidFill>
                  <a:srgbClr val="A3D06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 specific data domain</a:t>
            </a:r>
            <a:endParaRPr lang="en-US" sz="3200" b="1" dirty="0">
              <a:ln w="10160">
                <a:solidFill>
                  <a:srgbClr val="739141"/>
                </a:solidFill>
                <a:prstDash val="solid"/>
              </a:ln>
              <a:solidFill>
                <a:srgbClr val="A3D06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3200" b="1" dirty="0" smtClean="0">
                <a:ln w="10160">
                  <a:solidFill>
                    <a:srgbClr val="73914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8 Employees do not</a:t>
            </a:r>
            <a:endParaRPr lang="en-US" sz="3200" b="1" cap="none" spc="0" dirty="0">
              <a:ln w="10160">
                <a:solidFill>
                  <a:srgbClr val="73914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93489" y="3441265"/>
            <a:ext cx="7440708" cy="142714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706E65"/>
                </a:solidFill>
              </a:rPr>
              <a:t>Threshold approach: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706E65"/>
                </a:solidFill>
              </a:rPr>
              <a:t>If &gt; 80% of employees with same attributes have access, </a:t>
            </a:r>
            <a:r>
              <a:rPr lang="en-US" sz="2400" dirty="0" smtClean="0">
                <a:solidFill>
                  <a:srgbClr val="706E65"/>
                </a:solidFill>
              </a:rPr>
              <a:t>attribute-binding is considered.</a:t>
            </a:r>
            <a:endParaRPr lang="en-US" sz="2400" dirty="0">
              <a:solidFill>
                <a:srgbClr val="706E65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38093" y="1216325"/>
            <a:ext cx="71036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6E65"/>
                </a:solidFill>
              </a:rPr>
              <a:t>Evaluate employees with the matching attributes.</a:t>
            </a:r>
          </a:p>
          <a:p>
            <a:r>
              <a:rPr lang="en-US" sz="2400" dirty="0">
                <a:solidFill>
                  <a:srgbClr val="706E65"/>
                </a:solidFill>
              </a:rPr>
              <a:t>Line of </a:t>
            </a:r>
            <a:r>
              <a:rPr lang="en-US" sz="2400" dirty="0" smtClean="0">
                <a:solidFill>
                  <a:srgbClr val="706E65"/>
                </a:solidFill>
              </a:rPr>
              <a:t>business</a:t>
            </a:r>
            <a:r>
              <a:rPr lang="en-US" sz="2400" dirty="0">
                <a:solidFill>
                  <a:srgbClr val="706E65"/>
                </a:solidFill>
              </a:rPr>
              <a:t>, Division, Market, Job Code, etc.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220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Analysis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5732"/>
            <a:ext cx="4656529" cy="283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927450"/>
            <a:ext cx="3285744" cy="7035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02798" y="900750"/>
            <a:ext cx="6420394" cy="307689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US" sz="1400" b="1" dirty="0">
                <a:solidFill>
                  <a:srgbClr val="706E65"/>
                </a:solidFill>
              </a:rPr>
              <a:t>Definitions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706E65"/>
                </a:solidFill>
              </a:rPr>
              <a:t>A </a:t>
            </a:r>
            <a:r>
              <a:rPr lang="en-US" sz="1400" b="1" dirty="0">
                <a:solidFill>
                  <a:srgbClr val="739141"/>
                </a:solidFill>
              </a:rPr>
              <a:t>provision</a:t>
            </a:r>
            <a:r>
              <a:rPr lang="en-US" sz="1400" dirty="0">
                <a:solidFill>
                  <a:srgbClr val="706E65"/>
                </a:solidFill>
              </a:rPr>
              <a:t> is an association of DB </a:t>
            </a:r>
            <a:r>
              <a:rPr lang="en-US" sz="1400" dirty="0" smtClean="0">
                <a:solidFill>
                  <a:srgbClr val="706E65"/>
                </a:solidFill>
              </a:rPr>
              <a:t>domain access </a:t>
            </a:r>
            <a:r>
              <a:rPr lang="en-US" sz="1400" dirty="0">
                <a:solidFill>
                  <a:srgbClr val="706E65"/>
                </a:solidFill>
              </a:rPr>
              <a:t>to a user.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739141"/>
                </a:solidFill>
              </a:rPr>
              <a:t>Attribute-</a:t>
            </a:r>
            <a:r>
              <a:rPr lang="en-US" sz="1400" b="1" dirty="0" err="1">
                <a:solidFill>
                  <a:srgbClr val="739141"/>
                </a:solidFill>
              </a:rPr>
              <a:t>bindable</a:t>
            </a:r>
            <a:r>
              <a:rPr lang="en-US" sz="1400" dirty="0">
                <a:solidFill>
                  <a:srgbClr val="706E65"/>
                </a:solidFill>
              </a:rPr>
              <a:t> ("</a:t>
            </a:r>
            <a:r>
              <a:rPr lang="en-US" sz="1400" b="1" dirty="0" err="1">
                <a:solidFill>
                  <a:srgbClr val="739141"/>
                </a:solidFill>
              </a:rPr>
              <a:t>bindable</a:t>
            </a:r>
            <a:r>
              <a:rPr lang="en-US" sz="1400" dirty="0">
                <a:solidFill>
                  <a:srgbClr val="706E65"/>
                </a:solidFill>
              </a:rPr>
              <a:t>") a provision that exceeds threshold and sample requirements in peer analysis.</a:t>
            </a:r>
          </a:p>
          <a:p>
            <a:endParaRPr lang="en-US" sz="1400" dirty="0">
              <a:solidFill>
                <a:srgbClr val="706E65"/>
              </a:solidFill>
            </a:endParaRPr>
          </a:p>
          <a:p>
            <a:r>
              <a:rPr lang="en-US" sz="1400" b="1" dirty="0">
                <a:solidFill>
                  <a:srgbClr val="706E65"/>
                </a:solidFill>
              </a:rPr>
              <a:t>Table A</a:t>
            </a:r>
          </a:p>
          <a:p>
            <a:r>
              <a:rPr lang="en-US" sz="1400" dirty="0">
                <a:solidFill>
                  <a:srgbClr val="706E65"/>
                </a:solidFill>
              </a:rPr>
              <a:t>Percentage of provisions that are </a:t>
            </a:r>
            <a:r>
              <a:rPr lang="en-US" sz="1400" dirty="0" err="1">
                <a:solidFill>
                  <a:srgbClr val="706E65"/>
                </a:solidFill>
              </a:rPr>
              <a:t>bindable</a:t>
            </a:r>
            <a:r>
              <a:rPr lang="en-US" sz="1400" dirty="0">
                <a:solidFill>
                  <a:srgbClr val="706E65"/>
                </a:solidFill>
              </a:rPr>
              <a:t> to each attribute/combination.</a:t>
            </a:r>
          </a:p>
          <a:p>
            <a:endParaRPr lang="en-US" sz="1400" dirty="0">
              <a:solidFill>
                <a:srgbClr val="706E65"/>
              </a:solidFill>
            </a:endParaRPr>
          </a:p>
          <a:p>
            <a:r>
              <a:rPr lang="en-US" sz="1400" b="1" dirty="0">
                <a:solidFill>
                  <a:srgbClr val="706E65"/>
                </a:solidFill>
              </a:rPr>
              <a:t>Table B</a:t>
            </a:r>
          </a:p>
          <a:p>
            <a:r>
              <a:rPr lang="en-US" sz="1400" dirty="0">
                <a:solidFill>
                  <a:srgbClr val="706E65"/>
                </a:solidFill>
              </a:rPr>
              <a:t>Compares percentage of missed binding opportunities due to threshold and sample size.</a:t>
            </a:r>
          </a:p>
          <a:p>
            <a:endParaRPr lang="en-US" sz="1400" dirty="0">
              <a:solidFill>
                <a:srgbClr val="706E65"/>
              </a:solidFill>
            </a:endParaRPr>
          </a:p>
          <a:p>
            <a:r>
              <a:rPr lang="en-US" sz="1400" b="1" dirty="0">
                <a:solidFill>
                  <a:srgbClr val="706E65"/>
                </a:solidFill>
              </a:rPr>
              <a:t>Table C</a:t>
            </a:r>
          </a:p>
          <a:p>
            <a:r>
              <a:rPr lang="en-US" sz="1400" dirty="0">
                <a:solidFill>
                  <a:srgbClr val="706E65"/>
                </a:solidFill>
              </a:rPr>
              <a:t>Impact of decreasing sample size requirements on binding opportunities.</a:t>
            </a:r>
          </a:p>
          <a:p>
            <a:endParaRPr lang="en-US" sz="1400" dirty="0">
              <a:solidFill>
                <a:srgbClr val="706E65"/>
              </a:solidFill>
            </a:endParaRPr>
          </a:p>
          <a:p>
            <a:r>
              <a:rPr lang="en-US" sz="1400" b="1" dirty="0">
                <a:solidFill>
                  <a:srgbClr val="706E65"/>
                </a:solidFill>
              </a:rPr>
              <a:t>Findings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706E65"/>
                </a:solidFill>
              </a:rPr>
              <a:t>Increasing threshold reduces binding opportunities (Table A).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706E65"/>
                </a:solidFill>
              </a:rPr>
              <a:t>There is a substantial decrease in binding opportunities between the 80% (6.88%) and 85% (14.92%) threshold (Table B) and a minimal change between 70% and 80%, suggesting that an 80% threshold is ideal.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706E65"/>
                </a:solidFill>
              </a:rPr>
              <a:t>Small sample sizes restrict </a:t>
            </a:r>
            <a:r>
              <a:rPr lang="en-US" sz="1400" dirty="0" smtClean="0">
                <a:solidFill>
                  <a:srgbClr val="706E65"/>
                </a:solidFill>
              </a:rPr>
              <a:t>attribute-binding </a:t>
            </a:r>
            <a:r>
              <a:rPr lang="en-US" sz="1400" dirty="0">
                <a:solidFill>
                  <a:srgbClr val="706E65"/>
                </a:solidFill>
              </a:rPr>
              <a:t>more than thresholds (Table B). Table C suggests setting minimum sample size to 3 to capture more recommendations for interview approvals.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1400" b="1" dirty="0" smtClean="0">
              <a:solidFill>
                <a:srgbClr val="0016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0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process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51210992"/>
              </p:ext>
            </p:extLst>
          </p:nvPr>
        </p:nvGraphicFramePr>
        <p:xfrm>
          <a:off x="304801" y="1112097"/>
          <a:ext cx="5400674" cy="497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105525" y="539496"/>
            <a:ext cx="5714999" cy="5442206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Peer Analysis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706E65"/>
                </a:solidFill>
              </a:rPr>
              <a:t>Attribute-Based </a:t>
            </a:r>
            <a:r>
              <a:rPr lang="en-US" sz="1600" dirty="0" smtClean="0">
                <a:solidFill>
                  <a:srgbClr val="706E65"/>
                </a:solidFill>
              </a:rPr>
              <a:t>access </a:t>
            </a:r>
            <a:r>
              <a:rPr lang="en-US" sz="1600" dirty="0" smtClean="0">
                <a:solidFill>
                  <a:srgbClr val="706E65"/>
                </a:solidFill>
              </a:rPr>
              <a:t>a</a:t>
            </a:r>
            <a:r>
              <a:rPr lang="en-US" sz="1600" dirty="0" smtClean="0">
                <a:solidFill>
                  <a:srgbClr val="706E65"/>
                </a:solidFill>
              </a:rPr>
              <a:t>nalysis.</a:t>
            </a:r>
            <a:endParaRPr lang="en-US" sz="1600" dirty="0">
              <a:solidFill>
                <a:srgbClr val="706E65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Recommendations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706E65"/>
                </a:solidFill>
              </a:rPr>
              <a:t>Providing employees </a:t>
            </a:r>
            <a:r>
              <a:rPr lang="en-US" sz="1600" dirty="0" smtClean="0">
                <a:solidFill>
                  <a:srgbClr val="706E65"/>
                </a:solidFill>
              </a:rPr>
              <a:t>who have the </a:t>
            </a:r>
            <a:r>
              <a:rPr lang="en-US" sz="1600" dirty="0">
                <a:solidFill>
                  <a:srgbClr val="706E65"/>
                </a:solidFill>
              </a:rPr>
              <a:t>same attributes, the same </a:t>
            </a:r>
            <a:r>
              <a:rPr lang="en-US" sz="1600" dirty="0" smtClean="0">
                <a:solidFill>
                  <a:srgbClr val="706E65"/>
                </a:solidFill>
              </a:rPr>
              <a:t>access.</a:t>
            </a:r>
            <a:endParaRPr lang="en-US" sz="1600" dirty="0">
              <a:solidFill>
                <a:srgbClr val="706E65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Leadership Review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706E65"/>
                </a:solidFill>
              </a:rPr>
              <a:t>Review </a:t>
            </a:r>
            <a:r>
              <a:rPr lang="en-US" sz="1600" dirty="0">
                <a:solidFill>
                  <a:srgbClr val="706E65"/>
                </a:solidFill>
              </a:rPr>
              <a:t>recommendations </a:t>
            </a:r>
            <a:r>
              <a:rPr lang="en-US" sz="1600" dirty="0" smtClean="0">
                <a:solidFill>
                  <a:srgbClr val="706E65"/>
                </a:solidFill>
              </a:rPr>
              <a:t>for </a:t>
            </a:r>
            <a:r>
              <a:rPr lang="en-US" sz="1600" dirty="0" smtClean="0">
                <a:solidFill>
                  <a:srgbClr val="706E65"/>
                </a:solidFill>
              </a:rPr>
              <a:t>added access </a:t>
            </a:r>
            <a:r>
              <a:rPr lang="en-US" sz="1600" dirty="0" smtClean="0">
                <a:solidFill>
                  <a:srgbClr val="706E65"/>
                </a:solidFill>
              </a:rPr>
              <a:t>with managers.</a:t>
            </a:r>
            <a:endParaRPr lang="en-US" sz="1600" dirty="0">
              <a:solidFill>
                <a:srgbClr val="706E65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Logic adjustments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706E65"/>
                </a:solidFill>
              </a:rPr>
              <a:t>Automated </a:t>
            </a:r>
            <a:r>
              <a:rPr lang="en-US" sz="1600" dirty="0">
                <a:solidFill>
                  <a:srgbClr val="706E65"/>
                </a:solidFill>
              </a:rPr>
              <a:t>access enables increased attribute granularity (if required) </a:t>
            </a:r>
            <a:r>
              <a:rPr lang="en-US" sz="1600" b="1" dirty="0">
                <a:solidFill>
                  <a:srgbClr val="706E65"/>
                </a:solidFill>
              </a:rPr>
              <a:t>without</a:t>
            </a:r>
            <a:r>
              <a:rPr lang="en-US" sz="1600" dirty="0">
                <a:solidFill>
                  <a:srgbClr val="706E65"/>
                </a:solidFill>
              </a:rPr>
              <a:t> creating additional direct provisioning labor.</a:t>
            </a:r>
          </a:p>
          <a:p>
            <a:pPr marL="0" indent="0">
              <a:spcAft>
                <a:spcPts val="0"/>
              </a:spcAft>
              <a:buNone/>
            </a:pPr>
            <a:endParaRPr lang="en-US" sz="1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Business Data Steward Review</a:t>
            </a:r>
            <a:endParaRPr lang="en-US" sz="2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706E65"/>
                </a:solidFill>
              </a:rPr>
              <a:t>Obtain </a:t>
            </a:r>
            <a:r>
              <a:rPr lang="en-US" sz="1600" dirty="0">
                <a:solidFill>
                  <a:srgbClr val="706E65"/>
                </a:solidFill>
              </a:rPr>
              <a:t>authorization from </a:t>
            </a:r>
            <a:r>
              <a:rPr lang="en-US" sz="1600" dirty="0" smtClean="0">
                <a:solidFill>
                  <a:srgbClr val="706E65"/>
                </a:solidFill>
              </a:rPr>
              <a:t>the </a:t>
            </a:r>
            <a:r>
              <a:rPr lang="en-US" sz="1600" dirty="0" smtClean="0">
                <a:solidFill>
                  <a:srgbClr val="706E65"/>
                </a:solidFill>
              </a:rPr>
              <a:t>Business Data Steward</a:t>
            </a:r>
            <a:r>
              <a:rPr lang="en-US" sz="1600" dirty="0" smtClean="0">
                <a:solidFill>
                  <a:srgbClr val="706E65"/>
                </a:solidFill>
              </a:rPr>
              <a:t> </a:t>
            </a:r>
            <a:r>
              <a:rPr lang="en-US" sz="1600" dirty="0">
                <a:solidFill>
                  <a:srgbClr val="706E65"/>
                </a:solidFill>
              </a:rPr>
              <a:t>for access by attribute, without human interaction</a:t>
            </a:r>
            <a:r>
              <a:rPr lang="en-US" sz="1600" dirty="0" smtClean="0">
                <a:solidFill>
                  <a:srgbClr val="706E65"/>
                </a:solidFill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en-US" sz="1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Implementation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706E65"/>
                </a:solidFill>
              </a:rPr>
              <a:t>EDW DBAs implement automated provisioning and deprovisioning.</a:t>
            </a:r>
            <a:endParaRPr lang="en-US" sz="1600" dirty="0">
              <a:solidFill>
                <a:srgbClr val="706E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2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future process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245" y="939168"/>
            <a:ext cx="6407963" cy="527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49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reports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4192" y="3997269"/>
            <a:ext cx="26614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739141"/>
                </a:solidFill>
              </a:rPr>
              <a:t>Organizational Attributes</a:t>
            </a:r>
            <a:endParaRPr lang="en-US" sz="1500" b="1" dirty="0">
              <a:solidFill>
                <a:srgbClr val="73914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885" y="4356537"/>
            <a:ext cx="2476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706E65"/>
                </a:solidFill>
              </a:rPr>
              <a:t>Attributes of an employee's division, market, facility, department, etc.</a:t>
            </a:r>
            <a:endParaRPr lang="en-US" sz="1500" dirty="0">
              <a:solidFill>
                <a:srgbClr val="706E65"/>
              </a:solidFill>
            </a:endParaRPr>
          </a:p>
        </p:txBody>
      </p:sp>
      <p:sp>
        <p:nvSpPr>
          <p:cNvPr id="33" name="Curved Down Arrow 32"/>
          <p:cNvSpPr/>
          <p:nvPr/>
        </p:nvSpPr>
        <p:spPr>
          <a:xfrm rot="5689238">
            <a:off x="3818945" y="3007015"/>
            <a:ext cx="366279" cy="234715"/>
          </a:xfrm>
          <a:prstGeom prst="curvedDownArrow">
            <a:avLst/>
          </a:prstGeom>
          <a:solidFill>
            <a:schemeClr val="bg1"/>
          </a:solidFill>
          <a:ln>
            <a:solidFill>
              <a:srgbClr val="73914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rved Down Arrow 33"/>
          <p:cNvSpPr/>
          <p:nvPr/>
        </p:nvSpPr>
        <p:spPr>
          <a:xfrm rot="5689238">
            <a:off x="3818948" y="2763871"/>
            <a:ext cx="366279" cy="234715"/>
          </a:xfrm>
          <a:prstGeom prst="curvedDownArrow">
            <a:avLst/>
          </a:prstGeom>
          <a:solidFill>
            <a:schemeClr val="bg1"/>
          </a:solidFill>
          <a:ln>
            <a:solidFill>
              <a:srgbClr val="73914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386010" y="1475186"/>
            <a:ext cx="4264152" cy="186537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b="1" dirty="0" smtClean="0">
                <a:solidFill>
                  <a:srgbClr val="4E4540"/>
                </a:solidFill>
                <a:cs typeface="Arial" panose="020B0604020202020204" pitchFamily="34" charset="0"/>
              </a:rPr>
              <a:t>Threshold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>
                <a:solidFill>
                  <a:srgbClr val="4E4540"/>
                </a:solidFill>
                <a:cs typeface="Arial" panose="020B0604020202020204" pitchFamily="34" charset="0"/>
              </a:rPr>
              <a:t>Do 80% of people with a given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attribute, or attribute combination, </a:t>
            </a:r>
            <a:r>
              <a:rPr lang="en-US" sz="1600" dirty="0">
                <a:solidFill>
                  <a:srgbClr val="4E4540"/>
                </a:solidFill>
                <a:cs typeface="Arial" panose="020B0604020202020204" pitchFamily="34" charset="0"/>
              </a:rPr>
              <a:t>have this access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?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1600" dirty="0">
              <a:solidFill>
                <a:srgbClr val="4E4540"/>
              </a:solidFill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b="1" dirty="0" smtClean="0">
                <a:solidFill>
                  <a:srgbClr val="4E4540"/>
                </a:solidFill>
                <a:cs typeface="Arial" panose="020B0604020202020204" pitchFamily="34" charset="0"/>
              </a:rPr>
              <a:t>Minimum sample size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Are there at least 3 people with the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attribute, or combination,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who have the access?</a:t>
            </a:r>
            <a:endParaRPr lang="en-US" sz="1600" dirty="0">
              <a:solidFill>
                <a:srgbClr val="4E4540"/>
              </a:solidFill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1600" dirty="0">
              <a:solidFill>
                <a:srgbClr val="4E4540"/>
              </a:solidFill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2400" b="1" dirty="0" smtClean="0">
              <a:solidFill>
                <a:srgbClr val="0016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9516" y="1078436"/>
            <a:ext cx="4748284" cy="251262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b="1" dirty="0" smtClean="0">
                <a:solidFill>
                  <a:srgbClr val="4E4540"/>
                </a:solidFill>
                <a:cs typeface="Arial" panose="020B0604020202020204" pitchFamily="34" charset="0"/>
              </a:rPr>
              <a:t>Five target attributes </a:t>
            </a:r>
            <a:r>
              <a:rPr lang="en-US" sz="1600" b="1" dirty="0">
                <a:solidFill>
                  <a:srgbClr val="4E4540"/>
                </a:solidFill>
                <a:cs typeface="Arial" panose="020B0604020202020204" pitchFamily="34" charset="0"/>
              </a:rPr>
              <a:t>&amp; </a:t>
            </a:r>
            <a:r>
              <a:rPr lang="en-US" sz="1600" b="1" dirty="0" smtClean="0">
                <a:solidFill>
                  <a:srgbClr val="4E4540"/>
                </a:solidFill>
                <a:cs typeface="Arial" panose="020B0604020202020204" pitchFamily="34" charset="0"/>
              </a:rPr>
              <a:t>combinations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Goal: Provide access to the attribute with the greatest population (reducing management costs).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1600" dirty="0" smtClean="0">
              <a:solidFill>
                <a:srgbClr val="4E4540"/>
              </a:solidFill>
              <a:cs typeface="Arial" panose="020B0604020202020204" pitchFamily="34" charset="0"/>
            </a:endParaRPr>
          </a:p>
          <a:p>
            <a:pPr marL="45720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Job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code</a:t>
            </a:r>
            <a:endParaRPr lang="en-US" sz="1600" dirty="0" smtClean="0">
              <a:solidFill>
                <a:srgbClr val="4E4540"/>
              </a:solidFill>
              <a:cs typeface="Arial" panose="020B0604020202020204" pitchFamily="34" charset="0"/>
            </a:endParaRPr>
          </a:p>
          <a:p>
            <a:pPr marL="45720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Job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code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+ Market</a:t>
            </a:r>
          </a:p>
          <a:p>
            <a:pPr marL="45720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Job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code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+ Facility</a:t>
            </a:r>
          </a:p>
          <a:p>
            <a:pPr marL="45720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Department</a:t>
            </a:r>
          </a:p>
          <a:p>
            <a:pPr marL="45720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Job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code </a:t>
            </a: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+ Department</a:t>
            </a:r>
            <a:endParaRPr lang="en-US" sz="1600" dirty="0">
              <a:solidFill>
                <a:srgbClr val="4E4540"/>
              </a:solidFill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2400" b="1" dirty="0" smtClean="0">
              <a:solidFill>
                <a:srgbClr val="0016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65030" y="2059671"/>
            <a:ext cx="540042" cy="116086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Try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Try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Try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4E4540"/>
                </a:solidFill>
                <a:cs typeface="Arial" panose="020B0604020202020204" pitchFamily="34" charset="0"/>
              </a:rPr>
              <a:t>Try</a:t>
            </a:r>
            <a:endParaRPr lang="en-US" sz="1600" dirty="0">
              <a:solidFill>
                <a:srgbClr val="4E4540"/>
              </a:solidFill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2400" b="1" dirty="0" smtClean="0">
              <a:solidFill>
                <a:srgbClr val="0016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rved Down Arrow 37"/>
          <p:cNvSpPr/>
          <p:nvPr/>
        </p:nvSpPr>
        <p:spPr>
          <a:xfrm rot="5689238">
            <a:off x="3818946" y="2493562"/>
            <a:ext cx="366279" cy="234715"/>
          </a:xfrm>
          <a:prstGeom prst="curvedDownArrow">
            <a:avLst/>
          </a:prstGeom>
          <a:solidFill>
            <a:schemeClr val="bg1"/>
          </a:solidFill>
          <a:ln>
            <a:solidFill>
              <a:srgbClr val="73914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rved Down Arrow 38"/>
          <p:cNvSpPr/>
          <p:nvPr/>
        </p:nvSpPr>
        <p:spPr>
          <a:xfrm rot="5689238">
            <a:off x="3818946" y="2258920"/>
            <a:ext cx="366279" cy="234715"/>
          </a:xfrm>
          <a:prstGeom prst="curvedDownArrow">
            <a:avLst/>
          </a:prstGeom>
          <a:solidFill>
            <a:schemeClr val="bg1"/>
          </a:solidFill>
          <a:ln>
            <a:solidFill>
              <a:srgbClr val="73914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89085" y="3903792"/>
            <a:ext cx="2676571" cy="1938838"/>
          </a:xfrm>
          <a:prstGeom prst="roundRect">
            <a:avLst/>
          </a:prstGeom>
          <a:noFill/>
          <a:ln w="22225">
            <a:solidFill>
              <a:srgbClr val="388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385718" y="4006034"/>
            <a:ext cx="26614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739141"/>
                </a:solidFill>
              </a:rPr>
              <a:t>Personal Attributes</a:t>
            </a:r>
            <a:endParaRPr lang="en-US" sz="1500" b="1" dirty="0">
              <a:solidFill>
                <a:srgbClr val="73914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86411" y="4365302"/>
            <a:ext cx="2476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706E65"/>
                </a:solidFill>
              </a:rPr>
              <a:t>An employee's personal attributes; job class, job code, position, etc.</a:t>
            </a:r>
            <a:endParaRPr lang="en-US" sz="1500" dirty="0">
              <a:solidFill>
                <a:srgbClr val="706E65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370611" y="3912558"/>
            <a:ext cx="2676571" cy="1930072"/>
          </a:xfrm>
          <a:prstGeom prst="roundRect">
            <a:avLst/>
          </a:prstGeom>
          <a:noFill/>
          <a:ln w="22225">
            <a:solidFill>
              <a:srgbClr val="388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178089" y="4006034"/>
            <a:ext cx="26614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739141"/>
                </a:solidFill>
              </a:rPr>
              <a:t>Database Provision</a:t>
            </a:r>
            <a:endParaRPr lang="en-US" sz="1500" b="1" dirty="0">
              <a:solidFill>
                <a:srgbClr val="73914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78782" y="4365302"/>
            <a:ext cx="2476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706E65"/>
                </a:solidFill>
              </a:rPr>
              <a:t>Specific database provisions recommended by peer analysis.</a:t>
            </a:r>
            <a:endParaRPr lang="en-US" sz="1500" dirty="0">
              <a:solidFill>
                <a:srgbClr val="706E65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162982" y="3912558"/>
            <a:ext cx="2676571" cy="1930072"/>
          </a:xfrm>
          <a:prstGeom prst="roundRect">
            <a:avLst/>
          </a:prstGeom>
          <a:noFill/>
          <a:ln w="22225">
            <a:solidFill>
              <a:srgbClr val="388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970460" y="4006034"/>
            <a:ext cx="26614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739141"/>
                </a:solidFill>
              </a:rPr>
              <a:t>Counts/Percentages</a:t>
            </a:r>
            <a:endParaRPr lang="en-US" sz="1500" b="1" dirty="0">
              <a:solidFill>
                <a:srgbClr val="73914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071153" y="4365302"/>
            <a:ext cx="24761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706E65"/>
                </a:solidFill>
              </a:rPr>
              <a:t> Number of employees with same attributes,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706E65"/>
                </a:solidFill>
              </a:rPr>
              <a:t>Number of those with access,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706E65"/>
                </a:solidFill>
              </a:rPr>
              <a:t>% that </a:t>
            </a:r>
            <a:r>
              <a:rPr lang="en-US" sz="1500" b="1" dirty="0" smtClean="0">
                <a:solidFill>
                  <a:srgbClr val="706E65"/>
                </a:solidFill>
              </a:rPr>
              <a:t>have</a:t>
            </a:r>
            <a:r>
              <a:rPr lang="en-US" sz="1500" dirty="0" smtClean="0">
                <a:solidFill>
                  <a:srgbClr val="706E65"/>
                </a:solidFill>
              </a:rPr>
              <a:t> access vs </a:t>
            </a:r>
            <a:r>
              <a:rPr lang="en-US" sz="1500" b="1" dirty="0" smtClean="0">
                <a:solidFill>
                  <a:srgbClr val="706E65"/>
                </a:solidFill>
              </a:rPr>
              <a:t>need</a:t>
            </a:r>
            <a:r>
              <a:rPr lang="en-US" sz="1500" dirty="0" smtClean="0">
                <a:solidFill>
                  <a:srgbClr val="706E65"/>
                </a:solidFill>
              </a:rPr>
              <a:t> access.</a:t>
            </a:r>
            <a:endParaRPr lang="en-US" sz="1500" dirty="0">
              <a:solidFill>
                <a:srgbClr val="706E65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8955353" y="3912557"/>
            <a:ext cx="2676571" cy="1930073"/>
          </a:xfrm>
          <a:prstGeom prst="roundRect">
            <a:avLst/>
          </a:prstGeom>
          <a:noFill/>
          <a:ln w="22225">
            <a:solidFill>
              <a:srgbClr val="388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1178169" y="4329199"/>
            <a:ext cx="1503485" cy="0"/>
          </a:xfrm>
          <a:prstGeom prst="line">
            <a:avLst/>
          </a:prstGeom>
          <a:ln w="15875">
            <a:solidFill>
              <a:srgbClr val="739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84023" y="4329226"/>
            <a:ext cx="1503485" cy="0"/>
          </a:xfrm>
          <a:prstGeom prst="line">
            <a:avLst/>
          </a:prstGeom>
          <a:ln w="15875">
            <a:solidFill>
              <a:srgbClr val="739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46621" y="4323340"/>
            <a:ext cx="1503485" cy="0"/>
          </a:xfrm>
          <a:prstGeom prst="line">
            <a:avLst/>
          </a:prstGeom>
          <a:ln w="15875">
            <a:solidFill>
              <a:srgbClr val="739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568956" y="4323343"/>
            <a:ext cx="1503485" cy="0"/>
          </a:xfrm>
          <a:prstGeom prst="line">
            <a:avLst/>
          </a:prstGeom>
          <a:ln w="15875">
            <a:solidFill>
              <a:srgbClr val="739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62755" y="3451465"/>
            <a:ext cx="1548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4E4540"/>
                </a:solidFill>
                <a:cs typeface="Arial" panose="020B0604020202020204" pitchFamily="34" charset="0"/>
              </a:rPr>
              <a:t>Report contents</a:t>
            </a:r>
            <a:endParaRPr lang="en-US" sz="1600" b="1" dirty="0">
              <a:solidFill>
                <a:srgbClr val="4E4540"/>
              </a:solidFill>
              <a:cs typeface="Arial" panose="020B0604020202020204" pitchFamily="34" charset="0"/>
            </a:endParaRPr>
          </a:p>
        </p:txBody>
      </p:sp>
      <p:sp>
        <p:nvSpPr>
          <p:cNvPr id="62" name="Rounded Rectangular Callout 61"/>
          <p:cNvSpPr/>
          <p:nvPr/>
        </p:nvSpPr>
        <p:spPr>
          <a:xfrm>
            <a:off x="6278782" y="1421709"/>
            <a:ext cx="4513043" cy="1888298"/>
          </a:xfrm>
          <a:prstGeom prst="wedgeRoundRectCallout">
            <a:avLst>
              <a:gd name="adj1" fmla="val -89396"/>
              <a:gd name="adj2" fmla="val -3689"/>
              <a:gd name="adj3" fmla="val 16667"/>
            </a:avLst>
          </a:prstGeom>
          <a:noFill/>
          <a:ln w="22225">
            <a:solidFill>
              <a:srgbClr val="388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8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8CD6A2C728244EB786A34D94590906" ma:contentTypeVersion="13" ma:contentTypeDescription="Create a new document." ma:contentTypeScope="" ma:versionID="b6e61deaf301a9e49736a53c53eb256e">
  <xsd:schema xmlns:xsd="http://www.w3.org/2001/XMLSchema" xmlns:xs="http://www.w3.org/2001/XMLSchema" xmlns:p="http://schemas.microsoft.com/office/2006/metadata/properties" xmlns:ns3="1731cab5-5bf2-49e5-8acb-0e3e7ae6e1ed" xmlns:ns4="7eb8ddb1-61e2-43ee-8dca-328129bd1e84" targetNamespace="http://schemas.microsoft.com/office/2006/metadata/properties" ma:root="true" ma:fieldsID="ac3a3ca2311dd924b550de76e5ec0aaa" ns3:_="" ns4:_="">
    <xsd:import namespace="1731cab5-5bf2-49e5-8acb-0e3e7ae6e1ed"/>
    <xsd:import namespace="7eb8ddb1-61e2-43ee-8dca-328129bd1e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1cab5-5bf2-49e5-8acb-0e3e7ae6e1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8ddb1-61e2-43ee-8dca-328129bd1e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12B19D-85CA-4A79-8FC1-D48ED89073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31cab5-5bf2-49e5-8acb-0e3e7ae6e1ed"/>
    <ds:schemaRef ds:uri="7eb8ddb1-61e2-43ee-8dca-328129bd1e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7DC5C1-1E70-4DA0-8A9E-ECAB332E5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A501C7-385C-4BA8-ADA6-CF5A27D5818B}">
  <ds:schemaRefs>
    <ds:schemaRef ds:uri="http://purl.org/dc/elements/1.1/"/>
    <ds:schemaRef ds:uri="http://schemas.microsoft.com/office/2006/metadata/properties"/>
    <ds:schemaRef ds:uri="7eb8ddb1-61e2-43ee-8dca-328129bd1e8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731cab5-5bf2-49e5-8acb-0e3e7ae6e1e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701</Words>
  <Application>Microsoft Office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Tahoma</vt:lpstr>
      <vt:lpstr>Office Theme</vt:lpstr>
      <vt:lpstr>Attribute-Bound EDW Access</vt:lpstr>
      <vt:lpstr>Attribute-binding EDW Access</vt:lpstr>
      <vt:lpstr>Vision</vt:lpstr>
      <vt:lpstr>Objectives</vt:lpstr>
      <vt:lpstr>Peer analysis: basics</vt:lpstr>
      <vt:lpstr>Peer Analysis</vt:lpstr>
      <vt:lpstr>Implementation process</vt:lpstr>
      <vt:lpstr>Overview of future process</vt:lpstr>
      <vt:lpstr>Navigating the reports</vt:lpstr>
      <vt:lpstr>Results</vt:lpstr>
      <vt:lpstr>Attribute-Bound EDW Access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Deaderick Tom</dc:creator>
  <cp:lastModifiedBy>Deaderick Tom</cp:lastModifiedBy>
  <cp:revision>31</cp:revision>
  <dcterms:created xsi:type="dcterms:W3CDTF">2020-12-03T18:41:32Z</dcterms:created>
  <dcterms:modified xsi:type="dcterms:W3CDTF">2020-12-07T16:13:56Z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0x010100928CD6A2C728244EB786A34D94590906</vt:lpwstr>
  </property>
</Properties>
</file>